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37"/>
  </p:notesMasterIdLst>
  <p:handoutMasterIdLst>
    <p:handoutMasterId r:id="rId38"/>
  </p:handoutMasterIdLst>
  <p:sldIdLst>
    <p:sldId id="256" r:id="rId3"/>
    <p:sldId id="257" r:id="rId4"/>
    <p:sldId id="259" r:id="rId5"/>
    <p:sldId id="283" r:id="rId6"/>
    <p:sldId id="258" r:id="rId7"/>
    <p:sldId id="260" r:id="rId8"/>
    <p:sldId id="261" r:id="rId9"/>
    <p:sldId id="262" r:id="rId10"/>
    <p:sldId id="284" r:id="rId11"/>
    <p:sldId id="263" r:id="rId12"/>
    <p:sldId id="285" r:id="rId13"/>
    <p:sldId id="264" r:id="rId14"/>
    <p:sldId id="286" r:id="rId15"/>
    <p:sldId id="265" r:id="rId16"/>
    <p:sldId id="287" r:id="rId17"/>
    <p:sldId id="266" r:id="rId18"/>
    <p:sldId id="288" r:id="rId19"/>
    <p:sldId id="267" r:id="rId20"/>
    <p:sldId id="268" r:id="rId21"/>
    <p:sldId id="289" r:id="rId22"/>
    <p:sldId id="269" r:id="rId23"/>
    <p:sldId id="290" r:id="rId24"/>
    <p:sldId id="270" r:id="rId25"/>
    <p:sldId id="291" r:id="rId26"/>
    <p:sldId id="271" r:id="rId27"/>
    <p:sldId id="272" r:id="rId28"/>
    <p:sldId id="273" r:id="rId29"/>
    <p:sldId id="274" r:id="rId30"/>
    <p:sldId id="275" r:id="rId31"/>
    <p:sldId id="276" r:id="rId32"/>
    <p:sldId id="277" r:id="rId33"/>
    <p:sldId id="292" r:id="rId34"/>
    <p:sldId id="293" r:id="rId35"/>
    <p:sldId id="294" r:id="rId36"/>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5274" autoAdjust="0"/>
  </p:normalViewPr>
  <p:slideViewPr>
    <p:cSldViewPr>
      <p:cViewPr varScale="1">
        <p:scale>
          <a:sx n="67" d="100"/>
          <a:sy n="67" d="100"/>
        </p:scale>
        <p:origin x="780" y="72"/>
      </p:cViewPr>
      <p:guideLst>
        <p:guide pos="3839"/>
        <p:guide orient="horz" pos="2160"/>
      </p:guideLst>
    </p:cSldViewPr>
  </p:slideViewPr>
  <p:notesTextViewPr>
    <p:cViewPr>
      <p:scale>
        <a:sx n="1" d="1"/>
        <a:sy n="1" d="1"/>
      </p:scale>
      <p:origin x="0" y="0"/>
    </p:cViewPr>
  </p:notesTextViewPr>
  <p:notesViewPr>
    <p:cSldViewPr showGuides="1">
      <p:cViewPr varScale="1">
        <p:scale>
          <a:sx n="63" d="100"/>
          <a:sy n="63" d="100"/>
        </p:scale>
        <p:origin x="198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84AA43A-3F76-4A13-9CD6-36134EB429E3}" type="datetimeFigureOut">
              <a:rPr lang="en-US"/>
              <a:t>2020/05/19</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50423A-8BCE-448E-A97B-03A88B2B12C1}" type="slidenum">
              <a:rPr/>
              <a:t>‹#›</a:t>
            </a:fld>
            <a:endParaRPr/>
          </a:p>
        </p:txBody>
      </p:sp>
    </p:spTree>
    <p:extLst>
      <p:ext uri="{BB962C8B-B14F-4D97-AF65-F5344CB8AC3E}">
        <p14:creationId xmlns:p14="http://schemas.microsoft.com/office/powerpoint/2010/main" val="40513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674A4F-2B7A-4ECB-A400-260B2FFC03C1}" type="datetimeFigureOut">
              <a:rPr lang="en-US"/>
              <a:t>2020/05/19</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F2A70B-78F2-4DCF-B53B-C990D2FAFB8A}" type="slidenum">
              <a:rPr/>
              <a:t>‹#›</a:t>
            </a:fld>
            <a:endParaRPr/>
          </a:p>
        </p:txBody>
      </p:sp>
    </p:spTree>
    <p:extLst>
      <p:ext uri="{BB962C8B-B14F-4D97-AF65-F5344CB8AC3E}">
        <p14:creationId xmlns:p14="http://schemas.microsoft.com/office/powerpoint/2010/main" val="2411570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2413" y="1905000"/>
            <a:ext cx="9144000" cy="2667000"/>
          </a:xfrm>
        </p:spPr>
        <p:txBody>
          <a:bodyPr>
            <a:no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1522413" y="5105400"/>
            <a:ext cx="9143999" cy="1066800"/>
          </a:xfrm>
        </p:spPr>
        <p:txBody>
          <a:bodyPr/>
          <a:lstStyle>
            <a:lvl1pPr marL="0" indent="0" algn="l">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grpSp>
        <p:nvGrpSpPr>
          <p:cNvPr id="256" name="line"/>
          <p:cNvGrpSpPr/>
          <p:nvPr/>
        </p:nvGrpSpPr>
        <p:grpSpPr bwMode="invGray">
          <a:xfrm>
            <a:off x="1584896" y="4724400"/>
            <a:ext cx="8631936" cy="64008"/>
            <a:chOff x="-4110038" y="2703513"/>
            <a:chExt cx="17394239" cy="160336"/>
          </a:xfrm>
          <a:solidFill>
            <a:schemeClr val="accent1"/>
          </a:solidFill>
        </p:grpSpPr>
        <p:sp>
          <p:nvSpPr>
            <p:cNvPr id="257"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9"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Tree>
    <p:extLst>
      <p:ext uri="{BB962C8B-B14F-4D97-AF65-F5344CB8AC3E}">
        <p14:creationId xmlns:p14="http://schemas.microsoft.com/office/powerpoint/2010/main" val="67435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line"/>
          <p:cNvGrpSpPr/>
          <p:nvPr/>
        </p:nvGrpSpPr>
        <p:grpSpPr bwMode="invGray">
          <a:xfrm>
            <a:off x="1522413" y="1514475"/>
            <a:ext cx="10569575" cy="64008"/>
            <a:chOff x="1522413" y="1514475"/>
            <a:chExt cx="10569575" cy="64008"/>
          </a:xfrm>
        </p:grpSpPr>
        <p:sp>
          <p:nvSpPr>
            <p:cNvPr id="8" name="Freeform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1956816">
              <a:defRPr/>
            </a:lvl6pPr>
            <a:lvl7pPr marL="1956816">
              <a:defRPr/>
            </a:lvl7pPr>
            <a:lvl8pPr marL="1956816">
              <a:defRPr/>
            </a:lvl8pPr>
            <a:lvl9pPr marL="1956816">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AFE8FB1-0A7A-443E-AAF7-31D4FA1AA312}" type="datetimeFigureOut">
              <a:rPr lang="en-US"/>
              <a:t>2020/05/19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12679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line"/>
          <p:cNvGrpSpPr/>
          <p:nvPr/>
        </p:nvGrpSpPr>
        <p:grpSpPr bwMode="invGray">
          <a:xfrm rot="5400000">
            <a:off x="6864412" y="3472598"/>
            <a:ext cx="6492240" cy="64008"/>
            <a:chOff x="1522413" y="1514475"/>
            <a:chExt cx="10569575" cy="64008"/>
          </a:xfrm>
        </p:grpSpPr>
        <p:sp>
          <p:nvSpPr>
            <p:cNvPr id="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Vertical Title 1"/>
          <p:cNvSpPr>
            <a:spLocks noGrp="1"/>
          </p:cNvSpPr>
          <p:nvPr>
            <p:ph type="title" orient="vert"/>
          </p:nvPr>
        </p:nvSpPr>
        <p:spPr>
          <a:xfrm>
            <a:off x="10361612" y="274639"/>
            <a:ext cx="1371600" cy="5901747"/>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08012" y="277813"/>
            <a:ext cx="9144001" cy="5898573"/>
          </a:xfrm>
        </p:spPr>
        <p:txBody>
          <a:bodyPr vert="eaVert"/>
          <a:lstStyle>
            <a:lvl5pPr>
              <a:defRPr/>
            </a:lvl5pPr>
            <a:lvl6pPr>
              <a:defRPr/>
            </a:lvl6pPr>
            <a:lvl7pPr>
              <a:defRPr/>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AFE8FB1-0A7A-443E-AAF7-31D4FA1AA312}" type="datetimeFigureOut">
              <a:rPr lang="en-US"/>
              <a:t>2020/05/19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21179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67" name="line"/>
          <p:cNvGrpSpPr/>
          <p:nvPr/>
        </p:nvGrpSpPr>
        <p:grpSpPr bwMode="invGray">
          <a:xfrm>
            <a:off x="1522413" y="1514475"/>
            <a:ext cx="10569575" cy="64008"/>
            <a:chOff x="1522413" y="1514475"/>
            <a:chExt cx="10569575" cy="64008"/>
          </a:xfrm>
        </p:grpSpPr>
        <p:sp>
          <p:nvSpPr>
            <p:cNvPr id="16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a:xfrm>
            <a:off x="1522414" y="274638"/>
            <a:ext cx="9143998" cy="1020762"/>
          </a:xfrm>
        </p:spPr>
        <p:txBody>
          <a:bodyPr/>
          <a:lstStyle/>
          <a:p>
            <a:r>
              <a:rPr lang="en-US" smtClean="0"/>
              <a:t>Click to edit Master title style</a:t>
            </a:r>
            <a:endParaRPr/>
          </a:p>
        </p:txBody>
      </p:sp>
      <p:sp>
        <p:nvSpPr>
          <p:cNvPr id="3" name="Content Placeholder 2"/>
          <p:cNvSpPr>
            <a:spLocks noGrp="1"/>
          </p:cNvSpPr>
          <p:nvPr>
            <p:ph idx="1"/>
          </p:nvPr>
        </p:nvSpPr>
        <p:spPr/>
        <p:txBody>
          <a:bodyPr/>
          <a:lstStyle>
            <a:lvl2pPr marL="548640">
              <a:defRPr/>
            </a:lvl2pPr>
            <a:lvl3pPr marL="777240">
              <a:defRPr/>
            </a:lvl3pPr>
            <a:lvl4pPr marL="1005840">
              <a:defRPr/>
            </a:lvl4pPr>
            <a:lvl5pPr marL="1234440">
              <a:defRPr/>
            </a:lvl5pPr>
            <a:lvl6pPr marL="1463040">
              <a:defRPr baseline="0"/>
            </a:lvl6pPr>
            <a:lvl7pPr marL="1691640">
              <a:defRPr baseline="0"/>
            </a:lvl7pPr>
            <a:lvl8pPr marL="1920240">
              <a:defRPr baseline="0"/>
            </a:lvl8pPr>
            <a:lvl9pPr marL="2148840">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AFE8FB1-0A7A-443E-AAF7-31D4FA1AA312}" type="datetimeFigureOut">
              <a:rPr lang="en-US"/>
              <a:t>2020/05/19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61447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255" name="line"/>
          <p:cNvGrpSpPr/>
          <p:nvPr/>
        </p:nvGrpSpPr>
        <p:grpSpPr bwMode="invGray">
          <a:xfrm>
            <a:off x="1584896" y="4724400"/>
            <a:ext cx="8631936" cy="64008"/>
            <a:chOff x="-4110038" y="2703513"/>
            <a:chExt cx="17394239" cy="160336"/>
          </a:xfrm>
          <a:solidFill>
            <a:schemeClr val="accent1"/>
          </a:solidFill>
        </p:grpSpPr>
        <p:sp>
          <p:nvSpPr>
            <p:cNvPr id="256"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7"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
        <p:nvSpPr>
          <p:cNvPr id="2" name="Title 1"/>
          <p:cNvSpPr>
            <a:spLocks noGrp="1"/>
          </p:cNvSpPr>
          <p:nvPr>
            <p:ph type="title"/>
          </p:nvPr>
        </p:nvSpPr>
        <p:spPr>
          <a:xfrm>
            <a:off x="1522413" y="1905000"/>
            <a:ext cx="9144000" cy="2667000"/>
          </a:xfrm>
        </p:spPr>
        <p:txBody>
          <a:bodyPr anchor="b">
            <a:noAutofit/>
          </a:bodyPr>
          <a:lstStyle>
            <a:lvl1pPr algn="l">
              <a:defRPr sz="4400" b="0" cap="none" baseline="0"/>
            </a:lvl1pPr>
          </a:lstStyle>
          <a:p>
            <a:r>
              <a:rPr lang="en-US" smtClean="0"/>
              <a:t>Click to edit Master title style</a:t>
            </a:r>
            <a:endParaRPr/>
          </a:p>
        </p:txBody>
      </p:sp>
      <p:sp>
        <p:nvSpPr>
          <p:cNvPr id="3" name="Text Placeholder 2"/>
          <p:cNvSpPr>
            <a:spLocks noGrp="1"/>
          </p:cNvSpPr>
          <p:nvPr>
            <p:ph type="body" idx="1"/>
          </p:nvPr>
        </p:nvSpPr>
        <p:spPr>
          <a:xfrm>
            <a:off x="1522413" y="5102525"/>
            <a:ext cx="9143999" cy="1069675"/>
          </a:xfrm>
        </p:spPr>
        <p:txBody>
          <a:bodyPr anchor="t">
            <a:normAutofit/>
          </a:bodyPr>
          <a:lstStyle>
            <a:lvl1pPr marL="0" indent="0">
              <a:spcBef>
                <a:spcPts val="0"/>
              </a:spcBef>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a:t>2020/05/19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405879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58" name="line"/>
          <p:cNvGrpSpPr/>
          <p:nvPr/>
        </p:nvGrpSpPr>
        <p:grpSpPr bwMode="invGray">
          <a:xfrm>
            <a:off x="1522413" y="1514475"/>
            <a:ext cx="10569575" cy="64008"/>
            <a:chOff x="1522413" y="1514475"/>
            <a:chExt cx="10569575" cy="64008"/>
          </a:xfrm>
        </p:grpSpPr>
        <p:sp>
          <p:nvSpPr>
            <p:cNvPr id="159"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a:xfrm>
            <a:off x="1522414" y="274638"/>
            <a:ext cx="9143998" cy="1020762"/>
          </a:xfrm>
        </p:spPr>
        <p:txBody>
          <a:bodyPr/>
          <a:lstStyle/>
          <a:p>
            <a:r>
              <a:rPr lang="en-US" smtClean="0"/>
              <a:t>Click to edit Master title style</a:t>
            </a:r>
            <a:endParaRPr/>
          </a:p>
        </p:txBody>
      </p:sp>
      <p:sp>
        <p:nvSpPr>
          <p:cNvPr id="3" name="Content Placeholder 2"/>
          <p:cNvSpPr>
            <a:spLocks noGrp="1"/>
          </p:cNvSpPr>
          <p:nvPr>
            <p:ph sz="half" idx="1"/>
          </p:nvPr>
        </p:nvSpPr>
        <p:spPr>
          <a:xfrm>
            <a:off x="1522413" y="1905000"/>
            <a:ext cx="4419599"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46815" y="1905000"/>
            <a:ext cx="4419598"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a:lvl7pPr>
            <a:lvl8pPr marL="1956816">
              <a:defRPr sz="1600" baseline="0"/>
            </a:lvl8pPr>
            <a:lvl9pPr marL="1956816">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9AFE8FB1-0A7A-443E-AAF7-31D4FA1AA312}" type="datetimeFigureOut">
              <a:rPr lang="en-US"/>
              <a:t>2020/05/19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68329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60" name="line"/>
          <p:cNvGrpSpPr/>
          <p:nvPr/>
        </p:nvGrpSpPr>
        <p:grpSpPr bwMode="invGray">
          <a:xfrm>
            <a:off x="1522413" y="1514475"/>
            <a:ext cx="10569575" cy="64008"/>
            <a:chOff x="1522413" y="1514475"/>
            <a:chExt cx="10569575" cy="64008"/>
          </a:xfrm>
        </p:grpSpPr>
        <p:sp>
          <p:nvSpPr>
            <p:cNvPr id="161" name="Freeform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a:xfrm>
            <a:off x="1522414" y="274638"/>
            <a:ext cx="9143998" cy="1020762"/>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522413"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22413" y="2819399"/>
            <a:ext cx="4416552" cy="3352801"/>
          </a:xfrm>
        </p:spPr>
        <p:txBody>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49860"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9860" y="2819399"/>
            <a:ext cx="4416552" cy="3352801"/>
          </a:xfrm>
        </p:spPr>
        <p:txBody>
          <a:bodyPr/>
          <a:lstStyle>
            <a:lvl1pPr>
              <a:defRPr sz="2400"/>
            </a:lvl1pPr>
            <a:lvl2pPr>
              <a:defRPr sz="2000"/>
            </a:lvl2pPr>
            <a:lvl3pPr>
              <a:defRPr sz="1800"/>
            </a:lvl3pPr>
            <a:lvl4pPr>
              <a:defRPr sz="1600"/>
            </a:lvl4pPr>
            <a:lvl5pPr marL="1956816">
              <a:defRPr sz="1600"/>
            </a:lvl5pPr>
            <a:lvl6pPr marL="1956816">
              <a:defRPr sz="1600"/>
            </a:lvl6pPr>
            <a:lvl7pPr marL="1956816">
              <a:defRPr sz="1600"/>
            </a:lvl7pPr>
            <a:lvl8pPr marL="1956816">
              <a:defRPr sz="1600"/>
            </a:lvl8pPr>
            <a:lvl9pPr marL="1956816">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9AFE8FB1-0A7A-443E-AAF7-31D4FA1AA312}" type="datetimeFigureOut">
              <a:rPr lang="en-US"/>
              <a:t>2020/05/19</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41824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6" name="line"/>
          <p:cNvGrpSpPr/>
          <p:nvPr/>
        </p:nvGrpSpPr>
        <p:grpSpPr bwMode="invGray">
          <a:xfrm>
            <a:off x="1522413" y="1514475"/>
            <a:ext cx="10569575" cy="64008"/>
            <a:chOff x="1522413" y="1514475"/>
            <a:chExt cx="10569575" cy="64008"/>
          </a:xfrm>
        </p:grpSpPr>
        <p:sp>
          <p:nvSpPr>
            <p:cNvPr id="157"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8"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9"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9AFE8FB1-0A7A-443E-AAF7-31D4FA1AA312}" type="datetimeFigureOut">
              <a:rPr lang="en-US"/>
              <a:t>2020/05/19</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53156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FE8FB1-0A7A-443E-AAF7-31D4FA1AA312}" type="datetimeFigureOut">
              <a:rPr lang="en-US"/>
              <a:t>2020/05/19</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40596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615" name="frame"/>
          <p:cNvGrpSpPr/>
          <p:nvPr/>
        </p:nvGrpSpPr>
        <p:grpSpPr bwMode="invGray">
          <a:xfrm>
            <a:off x="4417839" y="1630821"/>
            <a:ext cx="6291028" cy="4575885"/>
            <a:chOff x="4417839" y="1630821"/>
            <a:chExt cx="6291028" cy="4575885"/>
          </a:xfrm>
        </p:grpSpPr>
        <p:grpSp>
          <p:nvGrpSpPr>
            <p:cNvPr id="616" name="Group 615"/>
            <p:cNvGrpSpPr/>
            <p:nvPr/>
          </p:nvGrpSpPr>
          <p:grpSpPr bwMode="invGray">
            <a:xfrm>
              <a:off x="5414491" y="1630821"/>
              <a:ext cx="5294376" cy="4114800"/>
              <a:chOff x="3310555" y="716546"/>
              <a:chExt cx="5294376" cy="4114800"/>
            </a:xfrm>
          </p:grpSpPr>
          <p:grpSp>
            <p:nvGrpSpPr>
              <p:cNvPr id="768" name="Group 767"/>
              <p:cNvGrpSpPr/>
              <p:nvPr/>
            </p:nvGrpSpPr>
            <p:grpSpPr bwMode="invGray">
              <a:xfrm flipH="1">
                <a:off x="3310555" y="737968"/>
                <a:ext cx="5294376" cy="54864"/>
                <a:chOff x="1522413" y="1514475"/>
                <a:chExt cx="10569575" cy="64008"/>
              </a:xfrm>
              <a:solidFill>
                <a:schemeClr val="accent1"/>
              </a:solidFill>
            </p:grpSpPr>
            <p:sp>
              <p:nvSpPr>
                <p:cNvPr id="844" name="Freeform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769" name="Group 768"/>
              <p:cNvGrpSpPr/>
              <p:nvPr/>
            </p:nvGrpSpPr>
            <p:grpSpPr bwMode="invGray">
              <a:xfrm rot="16200000" flipH="1">
                <a:off x="6492229" y="2755658"/>
                <a:ext cx="4114800" cy="36576"/>
                <a:chOff x="1522413" y="1514475"/>
                <a:chExt cx="10569575" cy="64008"/>
              </a:xfrm>
              <a:solidFill>
                <a:schemeClr val="accent1"/>
              </a:solidFill>
            </p:grpSpPr>
            <p:sp>
              <p:nvSpPr>
                <p:cNvPr id="770" name="Freeform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617" name="Group 616"/>
            <p:cNvGrpSpPr/>
            <p:nvPr/>
          </p:nvGrpSpPr>
          <p:grpSpPr bwMode="invGray">
            <a:xfrm rot="10800000">
              <a:off x="4417839" y="2091906"/>
              <a:ext cx="5294376" cy="4114800"/>
              <a:chOff x="3310555" y="716546"/>
              <a:chExt cx="5294376" cy="4114800"/>
            </a:xfrm>
          </p:grpSpPr>
          <p:grpSp>
            <p:nvGrpSpPr>
              <p:cNvPr id="618" name="Group 617"/>
              <p:cNvGrpSpPr/>
              <p:nvPr/>
            </p:nvGrpSpPr>
            <p:grpSpPr bwMode="invGray">
              <a:xfrm flipH="1">
                <a:off x="3310555" y="737968"/>
                <a:ext cx="5294376" cy="54864"/>
                <a:chOff x="1522413" y="1514475"/>
                <a:chExt cx="10569575" cy="64008"/>
              </a:xfrm>
              <a:solidFill>
                <a:schemeClr val="accent1"/>
              </a:solidFill>
            </p:grpSpPr>
            <p:sp>
              <p:nvSpPr>
                <p:cNvPr id="694" name="Freeform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619" name="Group 618"/>
              <p:cNvGrpSpPr/>
              <p:nvPr/>
            </p:nvGrpSpPr>
            <p:grpSpPr bwMode="invGray">
              <a:xfrm rot="16200000" flipH="1">
                <a:off x="6492229" y="2755658"/>
                <a:ext cx="4114800" cy="36576"/>
                <a:chOff x="1522413" y="1514475"/>
                <a:chExt cx="10569575" cy="64008"/>
              </a:xfrm>
              <a:solidFill>
                <a:schemeClr val="accent1"/>
              </a:solidFill>
            </p:grpSpPr>
            <p:sp>
              <p:nvSpPr>
                <p:cNvPr id="620" name="Freeform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rPr lang="en-US" smtClean="0"/>
              <a:t>Click to edit Master title style</a:t>
            </a:r>
            <a:endParaRPr/>
          </a:p>
        </p:txBody>
      </p:sp>
      <p:sp>
        <p:nvSpPr>
          <p:cNvPr id="3" name="Content Placeholder 2"/>
          <p:cNvSpPr>
            <a:spLocks noGrp="1"/>
          </p:cNvSpPr>
          <p:nvPr>
            <p:ph idx="1"/>
          </p:nvPr>
        </p:nvSpPr>
        <p:spPr>
          <a:xfrm>
            <a:off x="4710022" y="1905000"/>
            <a:ext cx="5669280" cy="4038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1522413" y="3429000"/>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FE8FB1-0A7A-443E-AAF7-31D4FA1AA312}" type="datetimeFigureOut">
              <a:rPr lang="en-US"/>
              <a:t>2020/05/19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96211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614" name="frame"/>
          <p:cNvGrpSpPr/>
          <p:nvPr/>
        </p:nvGrpSpPr>
        <p:grpSpPr bwMode="invGray">
          <a:xfrm flipH="1">
            <a:off x="1447500" y="1630821"/>
            <a:ext cx="6291028" cy="4575885"/>
            <a:chOff x="4417839" y="1630821"/>
            <a:chExt cx="6291028" cy="4575885"/>
          </a:xfrm>
        </p:grpSpPr>
        <p:grpSp>
          <p:nvGrpSpPr>
            <p:cNvPr id="615" name="Group 614"/>
            <p:cNvGrpSpPr/>
            <p:nvPr/>
          </p:nvGrpSpPr>
          <p:grpSpPr bwMode="invGray">
            <a:xfrm>
              <a:off x="5414491" y="1630821"/>
              <a:ext cx="5294376" cy="4114800"/>
              <a:chOff x="3310555" y="716546"/>
              <a:chExt cx="5294376" cy="4114800"/>
            </a:xfrm>
          </p:grpSpPr>
          <p:grpSp>
            <p:nvGrpSpPr>
              <p:cNvPr id="767" name="Group 766"/>
              <p:cNvGrpSpPr/>
              <p:nvPr/>
            </p:nvGrpSpPr>
            <p:grpSpPr bwMode="invGray">
              <a:xfrm flipH="1">
                <a:off x="3310555" y="737968"/>
                <a:ext cx="5294376" cy="54864"/>
                <a:chOff x="1522413" y="1514475"/>
                <a:chExt cx="10569575" cy="64008"/>
              </a:xfrm>
              <a:solidFill>
                <a:schemeClr val="accent1"/>
              </a:solidFill>
            </p:grpSpPr>
            <p:sp>
              <p:nvSpPr>
                <p:cNvPr id="843" name="Freeform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4" name="Freeform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768" name="Group 767"/>
              <p:cNvGrpSpPr/>
              <p:nvPr/>
            </p:nvGrpSpPr>
            <p:grpSpPr bwMode="invGray">
              <a:xfrm rot="16200000" flipH="1">
                <a:off x="6492229" y="2755658"/>
                <a:ext cx="4114800" cy="36576"/>
                <a:chOff x="1522413" y="1514475"/>
                <a:chExt cx="10569575" cy="64008"/>
              </a:xfrm>
              <a:solidFill>
                <a:schemeClr val="accent1"/>
              </a:solidFill>
            </p:grpSpPr>
            <p:sp>
              <p:nvSpPr>
                <p:cNvPr id="769" name="Freeform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0" name="Freeform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616" name="Group 615"/>
            <p:cNvGrpSpPr/>
            <p:nvPr/>
          </p:nvGrpSpPr>
          <p:grpSpPr bwMode="invGray">
            <a:xfrm rot="10800000">
              <a:off x="4417839" y="2091906"/>
              <a:ext cx="5294376" cy="4114800"/>
              <a:chOff x="3310555" y="716546"/>
              <a:chExt cx="5294376" cy="4114800"/>
            </a:xfrm>
          </p:grpSpPr>
          <p:grpSp>
            <p:nvGrpSpPr>
              <p:cNvPr id="617" name="Group 616"/>
              <p:cNvGrpSpPr/>
              <p:nvPr/>
            </p:nvGrpSpPr>
            <p:grpSpPr bwMode="invGray">
              <a:xfrm flipH="1">
                <a:off x="3310555" y="737968"/>
                <a:ext cx="5294376" cy="54864"/>
                <a:chOff x="1522413" y="1514475"/>
                <a:chExt cx="10569575" cy="64008"/>
              </a:xfrm>
              <a:solidFill>
                <a:schemeClr val="accent1"/>
              </a:solidFill>
            </p:grpSpPr>
            <p:sp>
              <p:nvSpPr>
                <p:cNvPr id="693" name="Freeform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4" name="Freeform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618" name="Group 617"/>
              <p:cNvGrpSpPr/>
              <p:nvPr/>
            </p:nvGrpSpPr>
            <p:grpSpPr bwMode="invGray">
              <a:xfrm rot="16200000" flipH="1">
                <a:off x="6492229" y="2755658"/>
                <a:ext cx="4114800" cy="36576"/>
                <a:chOff x="1522413" y="1514475"/>
                <a:chExt cx="10569575" cy="64008"/>
              </a:xfrm>
              <a:solidFill>
                <a:schemeClr val="accent1"/>
              </a:solidFill>
            </p:grpSpPr>
            <p:sp>
              <p:nvSpPr>
                <p:cNvPr id="619" name="Freeform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0" name="Freeform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rPr lang="en-US" smtClean="0"/>
              <a:t>Click to edit Master title style</a:t>
            </a:r>
            <a:endParaRPr/>
          </a:p>
        </p:txBody>
      </p:sp>
      <p:sp>
        <p:nvSpPr>
          <p:cNvPr id="3" name="Picture Placeholder 2"/>
          <p:cNvSpPr>
            <a:spLocks noGrp="1"/>
          </p:cNvSpPr>
          <p:nvPr>
            <p:ph type="pic" idx="1"/>
          </p:nvPr>
        </p:nvSpPr>
        <p:spPr>
          <a:xfrm>
            <a:off x="1745838" y="1884311"/>
            <a:ext cx="5669280" cy="4041648"/>
          </a:xfrm>
          <a:solidFill>
            <a:schemeClr val="bg1"/>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7905959" y="3411748"/>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FE8FB1-0A7A-443E-AAF7-31D4FA1AA312}" type="datetimeFigureOut">
              <a:rPr lang="en-US"/>
              <a:t>2020/05/19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361769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4" y="274638"/>
            <a:ext cx="9143998" cy="1020762"/>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522414" y="1905000"/>
            <a:ext cx="9144000" cy="4267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8075612" y="6400801"/>
            <a:ext cx="1243859" cy="276226"/>
          </a:xfrm>
          <a:prstGeom prst="rect">
            <a:avLst/>
          </a:prstGeom>
        </p:spPr>
        <p:txBody>
          <a:bodyPr vert="horz" lIns="91440" tIns="45720" rIns="91440" bIns="45720" rtlCol="0" anchor="ctr"/>
          <a:lstStyle>
            <a:lvl1pPr algn="r">
              <a:defRPr sz="1000">
                <a:solidFill>
                  <a:schemeClr val="tx1">
                    <a:tint val="75000"/>
                  </a:schemeClr>
                </a:solidFill>
              </a:defRPr>
            </a:lvl1pPr>
          </a:lstStyle>
          <a:p>
            <a:fld id="{9AFE8FB1-0A7A-443E-AAF7-31D4FA1AA312}" type="datetimeFigureOut">
              <a:rPr lang="en-US"/>
              <a:pPr/>
              <a:t>2020/05/19</a:t>
            </a:fld>
            <a:endParaRPr/>
          </a:p>
        </p:txBody>
      </p:sp>
      <p:sp>
        <p:nvSpPr>
          <p:cNvPr id="5" name="Footer Placeholder 4"/>
          <p:cNvSpPr>
            <a:spLocks noGrp="1"/>
          </p:cNvSpPr>
          <p:nvPr>
            <p:ph type="ftr" sz="quarter" idx="3"/>
          </p:nvPr>
        </p:nvSpPr>
        <p:spPr>
          <a:xfrm>
            <a:off x="1522413" y="6400801"/>
            <a:ext cx="6324599" cy="276226"/>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a:p>
        </p:txBody>
      </p:sp>
      <p:sp>
        <p:nvSpPr>
          <p:cNvPr id="6" name="Slide Number Placeholder 5"/>
          <p:cNvSpPr>
            <a:spLocks noGrp="1"/>
          </p:cNvSpPr>
          <p:nvPr>
            <p:ph type="sldNum" sz="quarter" idx="4"/>
          </p:nvPr>
        </p:nvSpPr>
        <p:spPr>
          <a:xfrm>
            <a:off x="9523412" y="6400801"/>
            <a:ext cx="1143002" cy="276226"/>
          </a:xfrm>
          <a:prstGeom prst="rect">
            <a:avLst/>
          </a:prstGeom>
        </p:spPr>
        <p:txBody>
          <a:bodyPr vert="horz" lIns="91440" tIns="45720" rIns="91440" bIns="45720" rtlCol="0" anchor="ctr"/>
          <a:lstStyle>
            <a:lvl1pPr algn="r">
              <a:defRPr sz="1000">
                <a:solidFill>
                  <a:schemeClr val="tx1">
                    <a:tint val="75000"/>
                  </a:schemeClr>
                </a:solidFill>
              </a:defRPr>
            </a:lvl1pPr>
          </a:lstStyle>
          <a:p>
            <a:fld id="{25BA54BD-C84D-46CE-8B72-31BFB26ABA43}" type="slidenum">
              <a:rPr/>
              <a:pPr/>
              <a:t>‹#›</a:t>
            </a:fld>
            <a:endParaRPr/>
          </a:p>
        </p:txBody>
      </p:sp>
    </p:spTree>
    <p:extLst>
      <p:ext uri="{BB962C8B-B14F-4D97-AF65-F5344CB8AC3E}">
        <p14:creationId xmlns:p14="http://schemas.microsoft.com/office/powerpoint/2010/main" val="53563648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34035" y="160361"/>
            <a:ext cx="7532585" cy="1658937"/>
          </a:xfrm>
        </p:spPr>
        <p:txBody>
          <a:bodyPr>
            <a:normAutofit/>
          </a:bodyPr>
          <a:lstStyle/>
          <a:p>
            <a:r>
              <a:rPr lang="en-US" sz="4800" dirty="0" smtClean="0"/>
              <a:t>Themes, Symbols and Motifs:</a:t>
            </a:r>
            <a:endParaRPr lang="en-US" sz="4800" dirty="0"/>
          </a:p>
        </p:txBody>
      </p:sp>
      <p:sp>
        <p:nvSpPr>
          <p:cNvPr id="3" name="Subtitle 2"/>
          <p:cNvSpPr>
            <a:spLocks noGrp="1"/>
          </p:cNvSpPr>
          <p:nvPr>
            <p:ph type="subTitle" idx="4294967295"/>
          </p:nvPr>
        </p:nvSpPr>
        <p:spPr>
          <a:xfrm>
            <a:off x="360040" y="1819298"/>
            <a:ext cx="5374332" cy="1066800"/>
          </a:xfrm>
        </p:spPr>
        <p:txBody>
          <a:bodyPr>
            <a:normAutofit/>
          </a:bodyPr>
          <a:lstStyle/>
          <a:p>
            <a:pPr marL="0" indent="0">
              <a:buNone/>
            </a:pPr>
            <a:r>
              <a:rPr lang="en-US" sz="3600" i="1" dirty="0" smtClean="0"/>
              <a:t>The Portrait of Dorian Gray</a:t>
            </a:r>
            <a:endParaRPr lang="en-US" sz="3600" i="1" dirty="0"/>
          </a:p>
        </p:txBody>
      </p:sp>
      <p:pic>
        <p:nvPicPr>
          <p:cNvPr id="4" name="Picture 3"/>
          <p:cNvPicPr>
            <a:picLocks noChangeAspect="1"/>
          </p:cNvPicPr>
          <p:nvPr/>
        </p:nvPicPr>
        <p:blipFill>
          <a:blip r:embed="rId2"/>
          <a:stretch>
            <a:fillRect/>
          </a:stretch>
        </p:blipFill>
        <p:spPr>
          <a:xfrm>
            <a:off x="9622804" y="116632"/>
            <a:ext cx="2395188" cy="3374554"/>
          </a:xfrm>
          <a:prstGeom prst="rect">
            <a:avLst/>
          </a:prstGeom>
        </p:spPr>
      </p:pic>
      <p:pic>
        <p:nvPicPr>
          <p:cNvPr id="5" name="Picture 4"/>
          <p:cNvPicPr>
            <a:picLocks noChangeAspect="1"/>
          </p:cNvPicPr>
          <p:nvPr/>
        </p:nvPicPr>
        <p:blipFill rotWithShape="1">
          <a:blip r:embed="rId3"/>
          <a:srcRect l="32593" t="3579" r="32592" b="3579"/>
          <a:stretch/>
        </p:blipFill>
        <p:spPr>
          <a:xfrm>
            <a:off x="5950396" y="1268760"/>
            <a:ext cx="3312368" cy="4968552"/>
          </a:xfrm>
          <a:prstGeom prst="rect">
            <a:avLst/>
          </a:prstGeom>
        </p:spPr>
      </p:pic>
      <p:pic>
        <p:nvPicPr>
          <p:cNvPr id="6" name="Picture 5"/>
          <p:cNvPicPr>
            <a:picLocks noChangeAspect="1"/>
          </p:cNvPicPr>
          <p:nvPr/>
        </p:nvPicPr>
        <p:blipFill>
          <a:blip r:embed="rId4"/>
          <a:stretch>
            <a:fillRect/>
          </a:stretch>
        </p:blipFill>
        <p:spPr>
          <a:xfrm>
            <a:off x="621804" y="2743527"/>
            <a:ext cx="2655671" cy="3484240"/>
          </a:xfrm>
          <a:prstGeom prst="rect">
            <a:avLst/>
          </a:prstGeom>
        </p:spPr>
      </p:pic>
      <p:pic>
        <p:nvPicPr>
          <p:cNvPr id="9" name="Picture 8"/>
          <p:cNvPicPr>
            <a:picLocks noChangeAspect="1"/>
          </p:cNvPicPr>
          <p:nvPr/>
        </p:nvPicPr>
        <p:blipFill>
          <a:blip r:embed="rId5"/>
          <a:stretch>
            <a:fillRect/>
          </a:stretch>
        </p:blipFill>
        <p:spPr>
          <a:xfrm>
            <a:off x="3872911" y="3403513"/>
            <a:ext cx="1798476" cy="2164268"/>
          </a:xfrm>
          <a:prstGeom prst="rect">
            <a:avLst/>
          </a:prstGeom>
        </p:spPr>
      </p:pic>
      <p:pic>
        <p:nvPicPr>
          <p:cNvPr id="10" name="Picture 9"/>
          <p:cNvPicPr>
            <a:picLocks noChangeAspect="1"/>
          </p:cNvPicPr>
          <p:nvPr/>
        </p:nvPicPr>
        <p:blipFill>
          <a:blip r:embed="rId6"/>
          <a:stretch>
            <a:fillRect/>
          </a:stretch>
        </p:blipFill>
        <p:spPr>
          <a:xfrm>
            <a:off x="9884581" y="3753036"/>
            <a:ext cx="1871634" cy="2883658"/>
          </a:xfrm>
          <a:prstGeom prst="rect">
            <a:avLst/>
          </a:prstGeom>
        </p:spPr>
      </p:pic>
    </p:spTree>
    <p:extLst>
      <p:ext uri="{BB962C8B-B14F-4D97-AF65-F5344CB8AC3E}">
        <p14:creationId xmlns:p14="http://schemas.microsoft.com/office/powerpoint/2010/main" val="192011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dirty="0"/>
              <a:t>The  Art of Living (or Living through Art</a:t>
            </a:r>
            <a:r>
              <a:rPr lang="en-GB" dirty="0" smtClean="0"/>
              <a:t>):</a:t>
            </a:r>
            <a:endParaRPr lang="en-GB" dirty="0"/>
          </a:p>
        </p:txBody>
      </p:sp>
      <p:sp>
        <p:nvSpPr>
          <p:cNvPr id="3" name="Content Placeholder 2"/>
          <p:cNvSpPr>
            <a:spLocks noGrp="1"/>
          </p:cNvSpPr>
          <p:nvPr>
            <p:ph idx="1"/>
          </p:nvPr>
        </p:nvSpPr>
        <p:spPr/>
        <p:txBody>
          <a:bodyPr>
            <a:normAutofit/>
          </a:bodyPr>
          <a:lstStyle/>
          <a:p>
            <a:pPr fontAlgn="base"/>
            <a:r>
              <a:rPr lang="en-GB" dirty="0"/>
              <a:t>This theme is expressed most prominently in the character of Lord Henry, and in the "</a:t>
            </a:r>
            <a:r>
              <a:rPr lang="en-GB" i="1" dirty="0"/>
              <a:t>new </a:t>
            </a:r>
            <a:r>
              <a:rPr lang="en-GB" i="1" dirty="0" smtClean="0"/>
              <a:t>hedonism</a:t>
            </a:r>
            <a:r>
              <a:rPr lang="en-GB" dirty="0" smtClean="0"/>
              <a:t>" </a:t>
            </a:r>
            <a:r>
              <a:rPr lang="en-GB" dirty="0"/>
              <a:t>he espouses. </a:t>
            </a:r>
            <a:endParaRPr lang="en-GB" dirty="0" smtClean="0"/>
          </a:p>
          <a:p>
            <a:pPr fontAlgn="base"/>
            <a:r>
              <a:rPr lang="en-GB" dirty="0" smtClean="0"/>
              <a:t>Lord </a:t>
            </a:r>
            <a:r>
              <a:rPr lang="en-GB" dirty="0"/>
              <a:t>Henry openly approaches life as an art form, seeking to sculpt Dorian's personality, and treating even his most casual speeches as dramatic performances. </a:t>
            </a:r>
            <a:endParaRPr lang="en-GB" dirty="0" smtClean="0"/>
          </a:p>
          <a:p>
            <a:pPr fontAlgn="base"/>
            <a:r>
              <a:rPr lang="en-GB" dirty="0" smtClean="0"/>
              <a:t>Most </a:t>
            </a:r>
            <a:r>
              <a:rPr lang="en-GB" dirty="0"/>
              <a:t>notably, he pursues new sensations and impressions of beauty with the amorality of an artist: as Wilde writes in the preface, </a:t>
            </a:r>
            <a:endParaRPr lang="en-GB" dirty="0" smtClean="0"/>
          </a:p>
          <a:p>
            <a:pPr lvl="1" fontAlgn="base"/>
            <a:r>
              <a:rPr lang="en-GB" sz="2400" dirty="0" smtClean="0"/>
              <a:t>"</a:t>
            </a:r>
            <a:r>
              <a:rPr lang="en-GB" sz="2400" i="1" dirty="0"/>
              <a:t>No artist has ethical sympathies." </a:t>
            </a:r>
            <a:endParaRPr lang="en-GB" sz="2400" i="1" dirty="0" smtClean="0"/>
          </a:p>
          <a:p>
            <a:pPr lvl="1" fontAlgn="base"/>
            <a:r>
              <a:rPr lang="en-GB" sz="2400" dirty="0" smtClean="0"/>
              <a:t>This </a:t>
            </a:r>
            <a:r>
              <a:rPr lang="en-GB" sz="2400" dirty="0"/>
              <a:t>latter characteristic is the one that leaves the deepest impression on Dorian's character. </a:t>
            </a:r>
          </a:p>
        </p:txBody>
      </p:sp>
      <p:pic>
        <p:nvPicPr>
          <p:cNvPr id="4" name="Picture 3"/>
          <p:cNvPicPr>
            <a:picLocks noChangeAspect="1"/>
          </p:cNvPicPr>
          <p:nvPr/>
        </p:nvPicPr>
        <p:blipFill>
          <a:blip r:embed="rId2"/>
          <a:stretch>
            <a:fillRect/>
          </a:stretch>
        </p:blipFill>
        <p:spPr>
          <a:xfrm>
            <a:off x="79903" y="96616"/>
            <a:ext cx="1261981" cy="2036240"/>
          </a:xfrm>
          <a:prstGeom prst="rect">
            <a:avLst/>
          </a:prstGeom>
        </p:spPr>
      </p:pic>
      <p:pic>
        <p:nvPicPr>
          <p:cNvPr id="5" name="Picture 4"/>
          <p:cNvPicPr>
            <a:picLocks noChangeAspect="1"/>
          </p:cNvPicPr>
          <p:nvPr/>
        </p:nvPicPr>
        <p:blipFill rotWithShape="1">
          <a:blip r:embed="rId3"/>
          <a:srcRect t="4905"/>
          <a:stretch/>
        </p:blipFill>
        <p:spPr>
          <a:xfrm>
            <a:off x="10054852" y="4369552"/>
            <a:ext cx="2011555" cy="2412248"/>
          </a:xfrm>
          <a:prstGeom prst="rect">
            <a:avLst/>
          </a:prstGeom>
        </p:spPr>
      </p:pic>
    </p:spTree>
    <p:extLst>
      <p:ext uri="{BB962C8B-B14F-4D97-AF65-F5344CB8AC3E}">
        <p14:creationId xmlns:p14="http://schemas.microsoft.com/office/powerpoint/2010/main" val="167984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dirty="0"/>
              <a:t>The  Art of Living (or Living through Art</a:t>
            </a:r>
            <a:r>
              <a:rPr lang="en-GB" dirty="0" smtClean="0"/>
              <a:t>):</a:t>
            </a:r>
            <a:endParaRPr lang="en-GB" dirty="0"/>
          </a:p>
        </p:txBody>
      </p:sp>
      <p:sp>
        <p:nvSpPr>
          <p:cNvPr id="3" name="Content Placeholder 2"/>
          <p:cNvSpPr>
            <a:spLocks noGrp="1"/>
          </p:cNvSpPr>
          <p:nvPr>
            <p:ph idx="1"/>
          </p:nvPr>
        </p:nvSpPr>
        <p:spPr>
          <a:xfrm>
            <a:off x="1522414" y="1700808"/>
            <a:ext cx="9144000" cy="4896544"/>
          </a:xfrm>
        </p:spPr>
        <p:txBody>
          <a:bodyPr>
            <a:normAutofit lnSpcReduction="10000"/>
          </a:bodyPr>
          <a:lstStyle/>
          <a:p>
            <a:pPr fontAlgn="base"/>
            <a:r>
              <a:rPr lang="en-GB" dirty="0" smtClean="0"/>
              <a:t>However</a:t>
            </a:r>
            <a:r>
              <a:rPr lang="en-GB" dirty="0"/>
              <a:t>, although both men fancy themselves artists at living, their flaw lies in their blatant violation of the rule given in the first line of the preface: </a:t>
            </a:r>
            <a:endParaRPr lang="en-GB" dirty="0" smtClean="0"/>
          </a:p>
          <a:p>
            <a:pPr lvl="1" fontAlgn="base"/>
            <a:r>
              <a:rPr lang="en-GB" sz="2400" i="1" dirty="0" smtClean="0"/>
              <a:t>"</a:t>
            </a:r>
            <a:r>
              <a:rPr lang="en-GB" sz="2400" i="1" dirty="0"/>
              <a:t>To reveal art and conceal the artist is art's aim." </a:t>
            </a:r>
            <a:endParaRPr lang="en-GB" sz="2400" i="1" dirty="0" smtClean="0"/>
          </a:p>
          <a:p>
            <a:pPr lvl="1" fontAlgn="base"/>
            <a:r>
              <a:rPr lang="en-GB" sz="2400" dirty="0" smtClean="0"/>
              <a:t>Dorian </a:t>
            </a:r>
            <a:r>
              <a:rPr lang="en-GB" sz="2400" dirty="0"/>
              <a:t>and Lord Henry both strive to reveal themselves in their "</a:t>
            </a:r>
            <a:r>
              <a:rPr lang="en-GB" sz="2400" i="1" dirty="0"/>
              <a:t>art</a:t>
            </a:r>
            <a:r>
              <a:rPr lang="en-GB" sz="2400" dirty="0"/>
              <a:t>."</a:t>
            </a:r>
          </a:p>
          <a:p>
            <a:pPr fontAlgn="base"/>
            <a:r>
              <a:rPr lang="en-GB" dirty="0"/>
              <a:t>Wilde also explores this theme by blurring the line between life and art. </a:t>
            </a:r>
            <a:endParaRPr lang="en-GB" dirty="0" smtClean="0"/>
          </a:p>
          <a:p>
            <a:pPr fontAlgn="base"/>
            <a:r>
              <a:rPr lang="en-GB" dirty="0" smtClean="0"/>
              <a:t>Characters </a:t>
            </a:r>
            <a:r>
              <a:rPr lang="en-GB" dirty="0"/>
              <a:t>in the novel include actresses who live as though they are constantly on stage, and a painter who values a friendship predominantly because the relationship improves his ability to paint. </a:t>
            </a:r>
            <a:endParaRPr lang="en-GB" dirty="0" smtClean="0"/>
          </a:p>
          <a:p>
            <a:pPr fontAlgn="base"/>
            <a:r>
              <a:rPr lang="en-GB" dirty="0" smtClean="0"/>
              <a:t>Dorian </a:t>
            </a:r>
            <a:r>
              <a:rPr lang="en-GB" dirty="0"/>
              <a:t>himself consciously bases his life and actions on a work of art: </a:t>
            </a:r>
            <a:endParaRPr lang="en-GB" dirty="0" smtClean="0"/>
          </a:p>
          <a:p>
            <a:pPr lvl="1" fontAlgn="base"/>
            <a:r>
              <a:rPr lang="en-GB" sz="2400" dirty="0" smtClean="0"/>
              <a:t>a </a:t>
            </a:r>
            <a:r>
              <a:rPr lang="en-GB" sz="2400" dirty="0"/>
              <a:t>book given to him by Lord Henry.</a:t>
            </a:r>
          </a:p>
          <a:p>
            <a:endParaRPr lang="en-GB" dirty="0"/>
          </a:p>
        </p:txBody>
      </p:sp>
      <p:pic>
        <p:nvPicPr>
          <p:cNvPr id="4" name="Picture 3"/>
          <p:cNvPicPr>
            <a:picLocks noChangeAspect="1"/>
          </p:cNvPicPr>
          <p:nvPr/>
        </p:nvPicPr>
        <p:blipFill>
          <a:blip r:embed="rId2"/>
          <a:stretch>
            <a:fillRect/>
          </a:stretch>
        </p:blipFill>
        <p:spPr>
          <a:xfrm>
            <a:off x="117748" y="116632"/>
            <a:ext cx="1261981" cy="2036240"/>
          </a:xfrm>
          <a:prstGeom prst="rect">
            <a:avLst/>
          </a:prstGeom>
        </p:spPr>
      </p:pic>
      <p:pic>
        <p:nvPicPr>
          <p:cNvPr id="5" name="Picture 4"/>
          <p:cNvPicPr>
            <a:picLocks noChangeAspect="1"/>
          </p:cNvPicPr>
          <p:nvPr/>
        </p:nvPicPr>
        <p:blipFill>
          <a:blip r:embed="rId3"/>
          <a:stretch>
            <a:fillRect/>
          </a:stretch>
        </p:blipFill>
        <p:spPr>
          <a:xfrm>
            <a:off x="10342884" y="2152872"/>
            <a:ext cx="1701925" cy="2042310"/>
          </a:xfrm>
          <a:prstGeom prst="rect">
            <a:avLst/>
          </a:prstGeom>
        </p:spPr>
      </p:pic>
    </p:spTree>
    <p:extLst>
      <p:ext uri="{BB962C8B-B14F-4D97-AF65-F5344CB8AC3E}">
        <p14:creationId xmlns:p14="http://schemas.microsoft.com/office/powerpoint/2010/main" val="201545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Vanity as Original </a:t>
            </a:r>
            <a:r>
              <a:rPr lang="en-GB" dirty="0" smtClean="0"/>
              <a:t>Sin:</a:t>
            </a:r>
            <a:endParaRPr lang="en-GB" dirty="0"/>
          </a:p>
        </p:txBody>
      </p:sp>
      <p:sp>
        <p:nvSpPr>
          <p:cNvPr id="3" name="Content Placeholder 2"/>
          <p:cNvSpPr>
            <a:spLocks noGrp="1"/>
          </p:cNvSpPr>
          <p:nvPr>
            <p:ph idx="1"/>
          </p:nvPr>
        </p:nvSpPr>
        <p:spPr>
          <a:xfrm>
            <a:off x="621804" y="1772816"/>
            <a:ext cx="9144000" cy="4267200"/>
          </a:xfrm>
        </p:spPr>
        <p:txBody>
          <a:bodyPr>
            <a:normAutofit/>
          </a:bodyPr>
          <a:lstStyle/>
          <a:p>
            <a:r>
              <a:rPr lang="en-GB" dirty="0"/>
              <a:t>Dorian's physical beauty is his most cherished attribute, and vanity is, as a consequence, his most crippling vice. </a:t>
            </a:r>
            <a:endParaRPr lang="en-GB" dirty="0" smtClean="0"/>
          </a:p>
          <a:p>
            <a:r>
              <a:rPr lang="en-GB" dirty="0" smtClean="0"/>
              <a:t>Once </a:t>
            </a:r>
            <a:r>
              <a:rPr lang="en-GB" dirty="0"/>
              <a:t>a sense of the preciousness of his own beauty has been instilled in him by Lord Henry, all of Dorian's actions, </a:t>
            </a:r>
            <a:endParaRPr lang="en-GB" dirty="0" smtClean="0"/>
          </a:p>
          <a:p>
            <a:pPr lvl="1"/>
            <a:r>
              <a:rPr lang="en-GB" sz="2400" dirty="0" smtClean="0"/>
              <a:t>from </a:t>
            </a:r>
            <a:r>
              <a:rPr lang="en-GB" sz="2400" dirty="0"/>
              <a:t>his wish for undying youth at the beginning of the novel </a:t>
            </a:r>
            <a:endParaRPr lang="en-GB" sz="2400" dirty="0" smtClean="0"/>
          </a:p>
          <a:p>
            <a:pPr lvl="1"/>
            <a:r>
              <a:rPr lang="en-GB" sz="2400" dirty="0" smtClean="0"/>
              <a:t>to </a:t>
            </a:r>
            <a:r>
              <a:rPr lang="en-GB" sz="2400" dirty="0"/>
              <a:t>his desperate attempt to destroy the portrait at the end, are motivated by vanity. </a:t>
            </a:r>
            <a:endParaRPr lang="en-GB" sz="2400" dirty="0" smtClean="0"/>
          </a:p>
          <a:p>
            <a:r>
              <a:rPr lang="en-GB" dirty="0" smtClean="0"/>
              <a:t>Even </a:t>
            </a:r>
            <a:r>
              <a:rPr lang="en-GB" dirty="0"/>
              <a:t>his attempts at altruism are driven by a desire to </a:t>
            </a:r>
            <a:r>
              <a:rPr lang="en-GB" dirty="0" smtClean="0"/>
              <a:t>                              improve </a:t>
            </a:r>
            <a:r>
              <a:rPr lang="en-GB" dirty="0"/>
              <a:t>the appearance of his soul. </a:t>
            </a:r>
          </a:p>
        </p:txBody>
      </p:sp>
      <p:pic>
        <p:nvPicPr>
          <p:cNvPr id="4" name="Picture 3"/>
          <p:cNvPicPr>
            <a:picLocks noChangeAspect="1"/>
          </p:cNvPicPr>
          <p:nvPr/>
        </p:nvPicPr>
        <p:blipFill>
          <a:blip r:embed="rId2"/>
          <a:stretch>
            <a:fillRect/>
          </a:stretch>
        </p:blipFill>
        <p:spPr>
          <a:xfrm>
            <a:off x="10809095" y="44624"/>
            <a:ext cx="1261981" cy="2036240"/>
          </a:xfrm>
          <a:prstGeom prst="rect">
            <a:avLst/>
          </a:prstGeom>
        </p:spPr>
      </p:pic>
      <p:pic>
        <p:nvPicPr>
          <p:cNvPr id="5" name="Picture 4"/>
          <p:cNvPicPr>
            <a:picLocks noChangeAspect="1"/>
          </p:cNvPicPr>
          <p:nvPr/>
        </p:nvPicPr>
        <p:blipFill>
          <a:blip r:embed="rId3"/>
          <a:stretch>
            <a:fillRect/>
          </a:stretch>
        </p:blipFill>
        <p:spPr>
          <a:xfrm>
            <a:off x="8609528" y="4383713"/>
            <a:ext cx="3461548" cy="2348083"/>
          </a:xfrm>
          <a:prstGeom prst="rect">
            <a:avLst/>
          </a:prstGeom>
        </p:spPr>
      </p:pic>
    </p:spTree>
    <p:extLst>
      <p:ext uri="{BB962C8B-B14F-4D97-AF65-F5344CB8AC3E}">
        <p14:creationId xmlns:p14="http://schemas.microsoft.com/office/powerpoint/2010/main" val="4062125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Vanity as Original </a:t>
            </a:r>
            <a:r>
              <a:rPr lang="en-GB" dirty="0" smtClean="0"/>
              <a:t>Sin:</a:t>
            </a:r>
            <a:endParaRPr lang="en-GB" dirty="0"/>
          </a:p>
        </p:txBody>
      </p:sp>
      <p:sp>
        <p:nvSpPr>
          <p:cNvPr id="3" name="Content Placeholder 2"/>
          <p:cNvSpPr>
            <a:spLocks noGrp="1"/>
          </p:cNvSpPr>
          <p:nvPr>
            <p:ph idx="1"/>
          </p:nvPr>
        </p:nvSpPr>
        <p:spPr>
          <a:xfrm>
            <a:off x="1252128" y="1953501"/>
            <a:ext cx="9684570" cy="4267200"/>
          </a:xfrm>
        </p:spPr>
        <p:txBody>
          <a:bodyPr>
            <a:noAutofit/>
          </a:bodyPr>
          <a:lstStyle/>
          <a:p>
            <a:r>
              <a:rPr lang="en-GB" dirty="0" smtClean="0"/>
              <a:t>Throughout </a:t>
            </a:r>
            <a:r>
              <a:rPr lang="en-GB" dirty="0"/>
              <a:t>the novel, vanity haunts Dorian, seeming to damn his actions before he even commits them; </a:t>
            </a:r>
            <a:endParaRPr lang="en-GB" dirty="0" smtClean="0"/>
          </a:p>
          <a:p>
            <a:pPr lvl="1"/>
            <a:r>
              <a:rPr lang="en-GB" sz="2400" dirty="0" smtClean="0"/>
              <a:t>vanity </a:t>
            </a:r>
            <a:r>
              <a:rPr lang="en-GB" sz="2400" dirty="0"/>
              <a:t>is his original sin. </a:t>
            </a:r>
            <a:endParaRPr lang="en-GB" sz="2400" dirty="0" smtClean="0"/>
          </a:p>
          <a:p>
            <a:r>
              <a:rPr lang="en-GB" dirty="0" smtClean="0"/>
              <a:t>Dorian's </a:t>
            </a:r>
            <a:r>
              <a:rPr lang="en-GB" dirty="0"/>
              <a:t>fall from grace, then, is the consequence of his decision to embrace vanity - and indeed, all new and pleasurable feelings - as a </a:t>
            </a:r>
            <a:r>
              <a:rPr lang="en-GB" dirty="0" smtClean="0"/>
              <a:t>virtue. </a:t>
            </a:r>
          </a:p>
          <a:p>
            <a:r>
              <a:rPr lang="en-GB" dirty="0" smtClean="0"/>
              <a:t>In </a:t>
            </a:r>
            <a:r>
              <a:rPr lang="en-GB" dirty="0"/>
              <a:t>the preface to the novel, Wilde invites us to ponder the inescapability of vanity in our own relationship to art when he states that </a:t>
            </a:r>
            <a:endParaRPr lang="en-GB" dirty="0" smtClean="0"/>
          </a:p>
          <a:p>
            <a:pPr lvl="1"/>
            <a:r>
              <a:rPr lang="en-GB" sz="2400" i="1" dirty="0" smtClean="0"/>
              <a:t>"</a:t>
            </a:r>
            <a:r>
              <a:rPr lang="en-GB" sz="2400" i="1" dirty="0"/>
              <a:t>it is the spectator, and not life, that art really mirrors." </a:t>
            </a:r>
            <a:endParaRPr lang="en-GB" sz="2400" i="1" dirty="0" smtClean="0"/>
          </a:p>
          <a:p>
            <a:r>
              <a:rPr lang="en-GB" dirty="0" smtClean="0"/>
              <a:t>If </a:t>
            </a:r>
            <a:r>
              <a:rPr lang="en-GB" dirty="0"/>
              <a:t>we see ourselves in art, and find art to be beautiful, then it follows that we, like Dorian, are in fact admiring our own beauty.</a:t>
            </a:r>
          </a:p>
          <a:p>
            <a:endParaRPr lang="en-GB" dirty="0"/>
          </a:p>
        </p:txBody>
      </p:sp>
      <p:pic>
        <p:nvPicPr>
          <p:cNvPr id="4" name="Picture 3"/>
          <p:cNvPicPr>
            <a:picLocks noChangeAspect="1"/>
          </p:cNvPicPr>
          <p:nvPr/>
        </p:nvPicPr>
        <p:blipFill>
          <a:blip r:embed="rId2"/>
          <a:stretch>
            <a:fillRect/>
          </a:stretch>
        </p:blipFill>
        <p:spPr>
          <a:xfrm>
            <a:off x="79903" y="96616"/>
            <a:ext cx="1261981" cy="2036240"/>
          </a:xfrm>
          <a:prstGeom prst="rect">
            <a:avLst/>
          </a:prstGeom>
        </p:spPr>
      </p:pic>
      <p:pic>
        <p:nvPicPr>
          <p:cNvPr id="5" name="Picture 4"/>
          <p:cNvPicPr>
            <a:picLocks noChangeAspect="1"/>
          </p:cNvPicPr>
          <p:nvPr/>
        </p:nvPicPr>
        <p:blipFill>
          <a:blip r:embed="rId3"/>
          <a:stretch>
            <a:fillRect/>
          </a:stretch>
        </p:blipFill>
        <p:spPr>
          <a:xfrm>
            <a:off x="9328328" y="96616"/>
            <a:ext cx="2742748" cy="1859081"/>
          </a:xfrm>
          <a:prstGeom prst="rect">
            <a:avLst/>
          </a:prstGeom>
        </p:spPr>
      </p:pic>
    </p:spTree>
    <p:extLst>
      <p:ext uri="{BB962C8B-B14F-4D97-AF65-F5344CB8AC3E}">
        <p14:creationId xmlns:p14="http://schemas.microsoft.com/office/powerpoint/2010/main" val="3067173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dirty="0"/>
              <a:t>The Duplicity of One's Public and Private </a:t>
            </a:r>
            <a:r>
              <a:rPr lang="en-GB" dirty="0" smtClean="0"/>
              <a:t>Selves:</a:t>
            </a:r>
            <a:endParaRPr lang="en-GB" dirty="0"/>
          </a:p>
        </p:txBody>
      </p:sp>
      <p:sp>
        <p:nvSpPr>
          <p:cNvPr id="3" name="Content Placeholder 2"/>
          <p:cNvSpPr>
            <a:spLocks noGrp="1"/>
          </p:cNvSpPr>
          <p:nvPr>
            <p:ph idx="1"/>
          </p:nvPr>
        </p:nvSpPr>
        <p:spPr>
          <a:xfrm>
            <a:off x="477788" y="1700808"/>
            <a:ext cx="11233248" cy="4968552"/>
          </a:xfrm>
        </p:spPr>
        <p:txBody>
          <a:bodyPr>
            <a:normAutofit/>
          </a:bodyPr>
          <a:lstStyle/>
          <a:p>
            <a:pPr fontAlgn="base"/>
            <a:r>
              <a:rPr lang="en-GB" dirty="0"/>
              <a:t>This theme is prominent in much of Wilde's work. </a:t>
            </a:r>
            <a:endParaRPr lang="en-GB" dirty="0" smtClean="0"/>
          </a:p>
          <a:p>
            <a:pPr lvl="1" fontAlgn="base"/>
            <a:r>
              <a:rPr lang="en-GB" sz="2400" dirty="0" smtClean="0"/>
              <a:t>It </a:t>
            </a:r>
            <a:r>
              <a:rPr lang="en-GB" sz="2400" dirty="0"/>
              <a:t>plays a central role in </a:t>
            </a:r>
            <a:r>
              <a:rPr lang="en-GB" sz="2400" i="1" dirty="0"/>
              <a:t>The </a:t>
            </a:r>
            <a:r>
              <a:rPr lang="en-GB" sz="2400" i="1" dirty="0" err="1"/>
              <a:t>Importace</a:t>
            </a:r>
            <a:r>
              <a:rPr lang="en-GB" sz="2400" i="1" dirty="0"/>
              <a:t> of Being Earnest</a:t>
            </a:r>
            <a:r>
              <a:rPr lang="en-GB" sz="2400" dirty="0"/>
              <a:t>, and is prominent throughout this novel, as well. </a:t>
            </a:r>
            <a:endParaRPr lang="en-GB" sz="2400" dirty="0" smtClean="0"/>
          </a:p>
          <a:p>
            <a:pPr fontAlgn="base"/>
            <a:r>
              <a:rPr lang="en-GB" dirty="0" smtClean="0"/>
              <a:t>In </a:t>
            </a:r>
            <a:r>
              <a:rPr lang="en-GB" dirty="0"/>
              <a:t>addition to the protagonist, many of the novel's characters are greatly concerned with their reputations. </a:t>
            </a:r>
            <a:endParaRPr lang="en-GB" dirty="0" smtClean="0"/>
          </a:p>
          <a:p>
            <a:pPr fontAlgn="base"/>
            <a:r>
              <a:rPr lang="en-GB" dirty="0" smtClean="0"/>
              <a:t>Lord </a:t>
            </a:r>
            <a:r>
              <a:rPr lang="en-GB" dirty="0"/>
              <a:t>Henry and Basil </a:t>
            </a:r>
            <a:r>
              <a:rPr lang="en-GB" dirty="0" err="1"/>
              <a:t>Hallward</a:t>
            </a:r>
            <a:r>
              <a:rPr lang="en-GB" dirty="0"/>
              <a:t> both counsel Dorian on how to best preserve his good status in the public eye. </a:t>
            </a:r>
            <a:endParaRPr lang="en-GB" dirty="0" smtClean="0"/>
          </a:p>
          <a:p>
            <a:pPr fontAlgn="base"/>
            <a:r>
              <a:rPr lang="en-GB" dirty="0" smtClean="0"/>
              <a:t>When </a:t>
            </a:r>
            <a:r>
              <a:rPr lang="en-GB" dirty="0"/>
              <a:t>crimes are committed, it is not personal absolution that anyone is concerned with, but whether or not the guilty party will be held responsible by the public. </a:t>
            </a:r>
            <a:endParaRPr lang="en-GB" dirty="0" smtClean="0"/>
          </a:p>
          <a:p>
            <a:pPr fontAlgn="base"/>
            <a:r>
              <a:rPr lang="en-GB" dirty="0" smtClean="0"/>
              <a:t>In </a:t>
            </a:r>
            <a:r>
              <a:rPr lang="en-GB" dirty="0"/>
              <a:t>this way, each character in the novel possesses an awareness of a split identity: </a:t>
            </a:r>
            <a:endParaRPr lang="en-GB" dirty="0" smtClean="0"/>
          </a:p>
          <a:p>
            <a:pPr lvl="1" fontAlgn="base"/>
            <a:r>
              <a:rPr lang="en-GB" sz="2400" dirty="0" smtClean="0"/>
              <a:t>one </a:t>
            </a:r>
            <a:r>
              <a:rPr lang="en-GB" sz="2400" dirty="0"/>
              <a:t>that is defined by the public, and one that they define themselves. </a:t>
            </a:r>
          </a:p>
        </p:txBody>
      </p:sp>
      <p:pic>
        <p:nvPicPr>
          <p:cNvPr id="4" name="Picture 3"/>
          <p:cNvPicPr>
            <a:picLocks noChangeAspect="1"/>
          </p:cNvPicPr>
          <p:nvPr/>
        </p:nvPicPr>
        <p:blipFill>
          <a:blip r:embed="rId2"/>
          <a:stretch>
            <a:fillRect/>
          </a:stretch>
        </p:blipFill>
        <p:spPr>
          <a:xfrm>
            <a:off x="10881103" y="44624"/>
            <a:ext cx="1261981" cy="2036240"/>
          </a:xfrm>
          <a:prstGeom prst="rect">
            <a:avLst/>
          </a:prstGeom>
        </p:spPr>
      </p:pic>
      <p:pic>
        <p:nvPicPr>
          <p:cNvPr id="5" name="Picture 4"/>
          <p:cNvPicPr>
            <a:picLocks noChangeAspect="1"/>
          </p:cNvPicPr>
          <p:nvPr/>
        </p:nvPicPr>
        <p:blipFill>
          <a:blip r:embed="rId3"/>
          <a:stretch>
            <a:fillRect/>
          </a:stretch>
        </p:blipFill>
        <p:spPr>
          <a:xfrm>
            <a:off x="45740" y="48666"/>
            <a:ext cx="1705372" cy="1652142"/>
          </a:xfrm>
          <a:prstGeom prst="rect">
            <a:avLst/>
          </a:prstGeom>
        </p:spPr>
      </p:pic>
    </p:spTree>
    <p:extLst>
      <p:ext uri="{BB962C8B-B14F-4D97-AF65-F5344CB8AC3E}">
        <p14:creationId xmlns:p14="http://schemas.microsoft.com/office/powerpoint/2010/main" val="1543260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dirty="0"/>
              <a:t>The Duplicity of One's Public and Private </a:t>
            </a:r>
            <a:r>
              <a:rPr lang="en-GB" dirty="0" smtClean="0"/>
              <a:t>Selves:</a:t>
            </a:r>
            <a:endParaRPr lang="en-GB" dirty="0"/>
          </a:p>
        </p:txBody>
      </p:sp>
      <p:sp>
        <p:nvSpPr>
          <p:cNvPr id="3" name="Content Placeholder 2"/>
          <p:cNvSpPr>
            <a:spLocks noGrp="1"/>
          </p:cNvSpPr>
          <p:nvPr>
            <p:ph idx="1"/>
          </p:nvPr>
        </p:nvSpPr>
        <p:spPr>
          <a:xfrm>
            <a:off x="405780" y="1628800"/>
            <a:ext cx="11233248" cy="4968552"/>
          </a:xfrm>
        </p:spPr>
        <p:txBody>
          <a:bodyPr>
            <a:normAutofit/>
          </a:bodyPr>
          <a:lstStyle/>
          <a:p>
            <a:pPr fontAlgn="base"/>
            <a:r>
              <a:rPr lang="en-GB" dirty="0" smtClean="0"/>
              <a:t>The </a:t>
            </a:r>
            <a:r>
              <a:rPr lang="en-GB" dirty="0"/>
              <a:t>figure of Dorian is an allegorical representation of this condition. </a:t>
            </a:r>
            <a:endParaRPr lang="en-GB" dirty="0" smtClean="0"/>
          </a:p>
          <a:p>
            <a:pPr fontAlgn="base"/>
            <a:r>
              <a:rPr lang="en-GB" dirty="0" smtClean="0"/>
              <a:t>The </a:t>
            </a:r>
            <a:r>
              <a:rPr lang="en-GB" dirty="0"/>
              <a:t>portrait is a literal visualization of Dorian's private self, the state of his soul, while Dorian himself looks perpetually young, beautiful, and innocent</a:t>
            </a:r>
            <a:r>
              <a:rPr lang="en-GB" dirty="0" smtClean="0"/>
              <a:t>.</a:t>
            </a:r>
            <a:endParaRPr lang="en-GB" dirty="0"/>
          </a:p>
          <a:p>
            <a:pPr fontAlgn="base"/>
            <a:r>
              <a:rPr lang="en-GB" dirty="0"/>
              <a:t>Much of Wilde's social commentary in the novel springs from his manipulation of this theme. </a:t>
            </a:r>
            <a:endParaRPr lang="en-GB" dirty="0" smtClean="0"/>
          </a:p>
          <a:p>
            <a:pPr fontAlgn="base"/>
            <a:r>
              <a:rPr lang="en-GB" dirty="0" smtClean="0"/>
              <a:t>People's </a:t>
            </a:r>
            <a:r>
              <a:rPr lang="en-GB" dirty="0"/>
              <a:t>responses to Dorian constantly highlight the overwhelming superficiality of Victorian London (if not people in general). </a:t>
            </a:r>
            <a:endParaRPr lang="en-GB" dirty="0" smtClean="0"/>
          </a:p>
          <a:p>
            <a:pPr lvl="1" fontAlgn="base"/>
            <a:r>
              <a:rPr lang="en-GB" sz="2400" dirty="0" smtClean="0"/>
              <a:t>Because </a:t>
            </a:r>
            <a:r>
              <a:rPr lang="en-GB" sz="2400" dirty="0"/>
              <a:t>Dorian always looks innocent, most of the people he encounters assume that he is a good, kind person. </a:t>
            </a:r>
            <a:endParaRPr lang="en-GB" sz="2400" dirty="0" smtClean="0"/>
          </a:p>
          <a:p>
            <a:pPr fontAlgn="base"/>
            <a:r>
              <a:rPr lang="en-GB" dirty="0" smtClean="0"/>
              <a:t>Dorian </a:t>
            </a:r>
            <a:r>
              <a:rPr lang="en-GB" dirty="0"/>
              <a:t>literally gets away with murder because people are automatically more willing to believe their eyes than anything else.</a:t>
            </a:r>
          </a:p>
          <a:p>
            <a:endParaRPr lang="en-GB" dirty="0"/>
          </a:p>
        </p:txBody>
      </p:sp>
      <p:pic>
        <p:nvPicPr>
          <p:cNvPr id="4" name="Picture 3"/>
          <p:cNvPicPr>
            <a:picLocks noChangeAspect="1"/>
          </p:cNvPicPr>
          <p:nvPr/>
        </p:nvPicPr>
        <p:blipFill>
          <a:blip r:embed="rId2"/>
          <a:stretch>
            <a:fillRect/>
          </a:stretch>
        </p:blipFill>
        <p:spPr>
          <a:xfrm>
            <a:off x="10881103" y="44624"/>
            <a:ext cx="1261981" cy="2036240"/>
          </a:xfrm>
          <a:prstGeom prst="rect">
            <a:avLst/>
          </a:prstGeom>
        </p:spPr>
      </p:pic>
      <p:pic>
        <p:nvPicPr>
          <p:cNvPr id="5" name="Picture 4"/>
          <p:cNvPicPr>
            <a:picLocks noChangeAspect="1"/>
          </p:cNvPicPr>
          <p:nvPr/>
        </p:nvPicPr>
        <p:blipFill>
          <a:blip r:embed="rId3"/>
          <a:stretch>
            <a:fillRect/>
          </a:stretch>
        </p:blipFill>
        <p:spPr>
          <a:xfrm>
            <a:off x="45741" y="44624"/>
            <a:ext cx="1630940" cy="1584175"/>
          </a:xfrm>
          <a:prstGeom prst="rect">
            <a:avLst/>
          </a:prstGeom>
        </p:spPr>
      </p:pic>
    </p:spTree>
    <p:extLst>
      <p:ext uri="{BB962C8B-B14F-4D97-AF65-F5344CB8AC3E}">
        <p14:creationId xmlns:p14="http://schemas.microsoft.com/office/powerpoint/2010/main" val="498721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The Value of Beauty and </a:t>
            </a:r>
            <a:r>
              <a:rPr lang="en-GB" dirty="0" smtClean="0"/>
              <a:t>Youth:</a:t>
            </a:r>
            <a:endParaRPr lang="en-GB" dirty="0"/>
          </a:p>
        </p:txBody>
      </p:sp>
      <p:sp>
        <p:nvSpPr>
          <p:cNvPr id="3" name="Content Placeholder 2"/>
          <p:cNvSpPr>
            <a:spLocks noGrp="1"/>
          </p:cNvSpPr>
          <p:nvPr>
            <p:ph idx="1"/>
          </p:nvPr>
        </p:nvSpPr>
        <p:spPr>
          <a:xfrm>
            <a:off x="1522414" y="1700808"/>
            <a:ext cx="9144000" cy="4471392"/>
          </a:xfrm>
        </p:spPr>
        <p:txBody>
          <a:bodyPr>
            <a:normAutofit lnSpcReduction="10000"/>
          </a:bodyPr>
          <a:lstStyle/>
          <a:p>
            <a:pPr fontAlgn="base"/>
            <a:r>
              <a:rPr lang="en-GB" dirty="0"/>
              <a:t>Lord Henry claims to value beauty and youth above all else. </a:t>
            </a:r>
            <a:endParaRPr lang="en-GB" dirty="0" smtClean="0"/>
          </a:p>
          <a:p>
            <a:pPr fontAlgn="base"/>
            <a:r>
              <a:rPr lang="en-GB" dirty="0" smtClean="0"/>
              <a:t>It </a:t>
            </a:r>
            <a:r>
              <a:rPr lang="en-GB" dirty="0"/>
              <a:t>is this belief, when imparted to Dorian, that drives the protagonist to make the wish that ultimately damns him. </a:t>
            </a:r>
            <a:endParaRPr lang="en-GB" dirty="0" smtClean="0"/>
          </a:p>
          <a:p>
            <a:pPr fontAlgn="base"/>
            <a:r>
              <a:rPr lang="en-GB" dirty="0" smtClean="0"/>
              <a:t>When </a:t>
            </a:r>
            <a:r>
              <a:rPr lang="en-GB" dirty="0"/>
              <a:t>Dorian realizes that he will keep his youthful appearance regardless of whatever immoral actions he indulges in, he considers himself free of the moral constraints faced by ordinary men. </a:t>
            </a:r>
            <a:endParaRPr lang="en-GB" dirty="0" smtClean="0"/>
          </a:p>
          <a:p>
            <a:pPr fontAlgn="base"/>
            <a:r>
              <a:rPr lang="en-GB" dirty="0" smtClean="0"/>
              <a:t>He </a:t>
            </a:r>
            <a:r>
              <a:rPr lang="en-GB" dirty="0"/>
              <a:t>values his physical appearance more than the state of his soul, which is openly displayed by the ever-increasing degradation of the portrait. </a:t>
            </a:r>
            <a:endParaRPr lang="en-GB" dirty="0" smtClean="0"/>
          </a:p>
          <a:p>
            <a:pPr fontAlgn="base"/>
            <a:r>
              <a:rPr lang="en-GB" dirty="0" smtClean="0"/>
              <a:t>This </a:t>
            </a:r>
            <a:r>
              <a:rPr lang="en-GB" dirty="0"/>
              <a:t>superficial faith in the ultimate value of youth and beauty is therefore the driving mechanism behind the protagonist's </a:t>
            </a:r>
            <a:r>
              <a:rPr lang="en-GB" dirty="0" smtClean="0"/>
              <a:t>damnation</a:t>
            </a:r>
            <a:endParaRPr lang="en-GB" dirty="0"/>
          </a:p>
        </p:txBody>
      </p:sp>
      <p:pic>
        <p:nvPicPr>
          <p:cNvPr id="4" name="Picture 3"/>
          <p:cNvPicPr>
            <a:picLocks noChangeAspect="1"/>
          </p:cNvPicPr>
          <p:nvPr/>
        </p:nvPicPr>
        <p:blipFill rotWithShape="1">
          <a:blip r:embed="rId2"/>
          <a:srcRect l="30892" r="28502"/>
          <a:stretch/>
        </p:blipFill>
        <p:spPr>
          <a:xfrm>
            <a:off x="45740" y="73149"/>
            <a:ext cx="1476674" cy="2154375"/>
          </a:xfrm>
          <a:prstGeom prst="rect">
            <a:avLst/>
          </a:prstGeom>
        </p:spPr>
      </p:pic>
      <p:pic>
        <p:nvPicPr>
          <p:cNvPr id="5" name="Picture 4"/>
          <p:cNvPicPr>
            <a:picLocks noChangeAspect="1"/>
          </p:cNvPicPr>
          <p:nvPr/>
        </p:nvPicPr>
        <p:blipFill>
          <a:blip r:embed="rId3"/>
          <a:stretch>
            <a:fillRect/>
          </a:stretch>
        </p:blipFill>
        <p:spPr>
          <a:xfrm>
            <a:off x="10881107" y="4777136"/>
            <a:ext cx="1261981" cy="2036240"/>
          </a:xfrm>
          <a:prstGeom prst="rect">
            <a:avLst/>
          </a:prstGeom>
        </p:spPr>
      </p:pic>
    </p:spTree>
    <p:extLst>
      <p:ext uri="{BB962C8B-B14F-4D97-AF65-F5344CB8AC3E}">
        <p14:creationId xmlns:p14="http://schemas.microsoft.com/office/powerpoint/2010/main" val="378454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The Value of Beauty and </a:t>
            </a:r>
            <a:r>
              <a:rPr lang="en-GB" dirty="0" smtClean="0"/>
              <a:t>Youth:</a:t>
            </a:r>
            <a:endParaRPr lang="en-GB" dirty="0"/>
          </a:p>
        </p:txBody>
      </p:sp>
      <p:sp>
        <p:nvSpPr>
          <p:cNvPr id="3" name="Content Placeholder 2"/>
          <p:cNvSpPr>
            <a:spLocks noGrp="1"/>
          </p:cNvSpPr>
          <p:nvPr>
            <p:ph idx="1"/>
          </p:nvPr>
        </p:nvSpPr>
        <p:spPr/>
        <p:txBody>
          <a:bodyPr>
            <a:normAutofit/>
          </a:bodyPr>
          <a:lstStyle/>
          <a:p>
            <a:pPr fontAlgn="base"/>
            <a:r>
              <a:rPr lang="en-GB" dirty="0" smtClean="0"/>
              <a:t>In </a:t>
            </a:r>
            <a:r>
              <a:rPr lang="en-GB" dirty="0"/>
              <a:t>this way, </a:t>
            </a:r>
            <a:r>
              <a:rPr lang="en-GB" i="1" dirty="0"/>
              <a:t>The Picture of Dorian </a:t>
            </a:r>
            <a:r>
              <a:rPr lang="en-GB" i="1" dirty="0" err="1"/>
              <a:t>Gray</a:t>
            </a:r>
            <a:r>
              <a:rPr lang="en-GB" dirty="0"/>
              <a:t> may be read as a moralistic tale warning against the dangers of valuing one's appearance too highly, and of neglecting one's conscience</a:t>
            </a:r>
            <a:r>
              <a:rPr lang="en-GB" dirty="0" smtClean="0"/>
              <a:t>.</a:t>
            </a:r>
            <a:r>
              <a:rPr lang="en-GB" dirty="0"/>
              <a:t> </a:t>
            </a:r>
          </a:p>
          <a:p>
            <a:pPr fontAlgn="base"/>
            <a:r>
              <a:rPr lang="en-GB" dirty="0"/>
              <a:t>It is important to bear in mind that the beauty that Dorian incessantly pursues is a beauty defined by a purely artistic sensibility, as opposed to a humanitarian one. </a:t>
            </a:r>
            <a:endParaRPr lang="en-GB" dirty="0" smtClean="0"/>
          </a:p>
          <a:p>
            <a:pPr fontAlgn="base"/>
            <a:r>
              <a:rPr lang="en-GB" dirty="0" smtClean="0"/>
              <a:t>When </a:t>
            </a:r>
            <a:r>
              <a:rPr lang="en-GB" dirty="0"/>
              <a:t>faced with the news of his fiancé’s suicide, Dorian views the event as satisfyingly melodramatic. </a:t>
            </a:r>
            <a:endParaRPr lang="en-GB" dirty="0" smtClean="0"/>
          </a:p>
          <a:p>
            <a:pPr fontAlgn="base"/>
            <a:r>
              <a:rPr lang="en-GB" dirty="0" smtClean="0"/>
              <a:t>His </a:t>
            </a:r>
            <a:r>
              <a:rPr lang="en-GB" dirty="0"/>
              <a:t>obsession with aesthetic beauty prevents Dorian from attending to the pangs of his own conscience.</a:t>
            </a:r>
          </a:p>
          <a:p>
            <a:endParaRPr lang="en-GB" dirty="0"/>
          </a:p>
        </p:txBody>
      </p:sp>
      <p:pic>
        <p:nvPicPr>
          <p:cNvPr id="4" name="Picture 3"/>
          <p:cNvPicPr>
            <a:picLocks noChangeAspect="1"/>
          </p:cNvPicPr>
          <p:nvPr/>
        </p:nvPicPr>
        <p:blipFill>
          <a:blip r:embed="rId2"/>
          <a:stretch>
            <a:fillRect/>
          </a:stretch>
        </p:blipFill>
        <p:spPr>
          <a:xfrm>
            <a:off x="10451929" y="4365105"/>
            <a:ext cx="1678419" cy="2448272"/>
          </a:xfrm>
          <a:prstGeom prst="rect">
            <a:avLst/>
          </a:prstGeom>
        </p:spPr>
      </p:pic>
      <p:pic>
        <p:nvPicPr>
          <p:cNvPr id="5" name="Picture 4"/>
          <p:cNvPicPr>
            <a:picLocks noChangeAspect="1"/>
          </p:cNvPicPr>
          <p:nvPr/>
        </p:nvPicPr>
        <p:blipFill>
          <a:blip r:embed="rId3"/>
          <a:stretch>
            <a:fillRect/>
          </a:stretch>
        </p:blipFill>
        <p:spPr>
          <a:xfrm>
            <a:off x="45740" y="44624"/>
            <a:ext cx="1261981" cy="2036240"/>
          </a:xfrm>
          <a:prstGeom prst="rect">
            <a:avLst/>
          </a:prstGeom>
        </p:spPr>
      </p:pic>
    </p:spTree>
    <p:extLst>
      <p:ext uri="{BB962C8B-B14F-4D97-AF65-F5344CB8AC3E}">
        <p14:creationId xmlns:p14="http://schemas.microsoft.com/office/powerpoint/2010/main" val="245075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5037" y="184701"/>
            <a:ext cx="7308302" cy="1020762"/>
          </a:xfrm>
        </p:spPr>
        <p:txBody>
          <a:bodyPr/>
          <a:lstStyle/>
          <a:p>
            <a:pPr algn="ctr"/>
            <a:r>
              <a:rPr lang="en-GB" dirty="0"/>
              <a:t>Influence and </a:t>
            </a:r>
            <a:r>
              <a:rPr lang="en-GB" dirty="0" smtClean="0"/>
              <a:t>Corruption:</a:t>
            </a:r>
            <a:endParaRPr lang="en-GB" dirty="0"/>
          </a:p>
        </p:txBody>
      </p:sp>
      <p:sp>
        <p:nvSpPr>
          <p:cNvPr id="3" name="Content Placeholder 2"/>
          <p:cNvSpPr>
            <a:spLocks noGrp="1"/>
          </p:cNvSpPr>
          <p:nvPr>
            <p:ph idx="1"/>
          </p:nvPr>
        </p:nvSpPr>
        <p:spPr>
          <a:xfrm>
            <a:off x="1629916" y="1905000"/>
            <a:ext cx="10441160" cy="4267200"/>
          </a:xfrm>
        </p:spPr>
        <p:txBody>
          <a:bodyPr>
            <a:normAutofit lnSpcReduction="10000"/>
          </a:bodyPr>
          <a:lstStyle/>
          <a:p>
            <a:r>
              <a:rPr lang="en-GB" dirty="0"/>
              <a:t>Dorian begins the novel as an innocent youth. </a:t>
            </a:r>
            <a:endParaRPr lang="en-GB" dirty="0" smtClean="0"/>
          </a:p>
          <a:p>
            <a:pPr lvl="1"/>
            <a:r>
              <a:rPr lang="en-GB" sz="2400" dirty="0" smtClean="0"/>
              <a:t>Under </a:t>
            </a:r>
            <a:r>
              <a:rPr lang="en-GB" sz="2400" dirty="0"/>
              <a:t>Lord Henry's influence he becomes corrupt, and eventually begins corrupting other youths himself. </a:t>
            </a:r>
            <a:endParaRPr lang="en-GB" sz="2400" dirty="0" smtClean="0"/>
          </a:p>
          <a:p>
            <a:r>
              <a:rPr lang="en-GB" dirty="0" smtClean="0"/>
              <a:t>One </a:t>
            </a:r>
            <a:r>
              <a:rPr lang="en-GB" dirty="0"/>
              <a:t>of the major philosophical questions raised by this novel is that of where to locate the responsibility for a person's misdeeds. </a:t>
            </a:r>
            <a:endParaRPr lang="en-GB" dirty="0" smtClean="0"/>
          </a:p>
          <a:p>
            <a:r>
              <a:rPr lang="en-GB" dirty="0" smtClean="0"/>
              <a:t>If </a:t>
            </a:r>
            <a:r>
              <a:rPr lang="en-GB" dirty="0"/>
              <a:t>one engages in a moralistic reading, </a:t>
            </a:r>
            <a:r>
              <a:rPr lang="en-GB" i="1" dirty="0"/>
              <a:t>The Picture of Dorian </a:t>
            </a:r>
            <a:r>
              <a:rPr lang="en-GB" i="1" dirty="0" err="1"/>
              <a:t>Gray</a:t>
            </a:r>
            <a:r>
              <a:rPr lang="en-GB" dirty="0"/>
              <a:t> can be seen as a lesson in taking responsibility for one's actions. </a:t>
            </a:r>
            <a:endParaRPr lang="en-GB" dirty="0" smtClean="0"/>
          </a:p>
          <a:p>
            <a:r>
              <a:rPr lang="en-GB" dirty="0" smtClean="0"/>
              <a:t>Dorian </a:t>
            </a:r>
            <a:r>
              <a:rPr lang="en-GB" dirty="0"/>
              <a:t>often points to Lord Henry as the source of his corruption. </a:t>
            </a:r>
            <a:endParaRPr lang="en-GB" dirty="0" smtClean="0"/>
          </a:p>
          <a:p>
            <a:pPr lvl="1"/>
            <a:r>
              <a:rPr lang="en-GB" sz="2400" dirty="0" smtClean="0"/>
              <a:t>However</a:t>
            </a:r>
            <a:r>
              <a:rPr lang="en-GB" sz="2400" dirty="0"/>
              <a:t>, when contemplating the plights of others, Dorian lays the blame at their own feet rather than considering the role that he might have played in their downfall.</a:t>
            </a:r>
          </a:p>
          <a:p>
            <a:pPr marL="0" indent="0">
              <a:buNone/>
            </a:pPr>
            <a:endParaRPr lang="en-GB" dirty="0"/>
          </a:p>
        </p:txBody>
      </p:sp>
      <p:pic>
        <p:nvPicPr>
          <p:cNvPr id="4" name="Picture 3"/>
          <p:cNvPicPr>
            <a:picLocks noChangeAspect="1"/>
          </p:cNvPicPr>
          <p:nvPr/>
        </p:nvPicPr>
        <p:blipFill>
          <a:blip r:embed="rId2"/>
          <a:stretch>
            <a:fillRect/>
          </a:stretch>
        </p:blipFill>
        <p:spPr>
          <a:xfrm>
            <a:off x="45740" y="4257265"/>
            <a:ext cx="1584176" cy="2556111"/>
          </a:xfrm>
          <a:prstGeom prst="rect">
            <a:avLst/>
          </a:prstGeom>
        </p:spPr>
      </p:pic>
      <p:pic>
        <p:nvPicPr>
          <p:cNvPr id="5" name="Picture 4"/>
          <p:cNvPicPr>
            <a:picLocks noChangeAspect="1"/>
          </p:cNvPicPr>
          <p:nvPr/>
        </p:nvPicPr>
        <p:blipFill rotWithShape="1">
          <a:blip r:embed="rId3"/>
          <a:srcRect b="18801"/>
          <a:stretch/>
        </p:blipFill>
        <p:spPr>
          <a:xfrm>
            <a:off x="109953" y="44624"/>
            <a:ext cx="4551972" cy="1368152"/>
          </a:xfrm>
          <a:prstGeom prst="rect">
            <a:avLst/>
          </a:prstGeom>
        </p:spPr>
      </p:pic>
    </p:spTree>
    <p:extLst>
      <p:ext uri="{BB962C8B-B14F-4D97-AF65-F5344CB8AC3E}">
        <p14:creationId xmlns:p14="http://schemas.microsoft.com/office/powerpoint/2010/main" val="1871401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Homosexuality:</a:t>
            </a:r>
            <a:endParaRPr lang="en-GB" dirty="0"/>
          </a:p>
        </p:txBody>
      </p:sp>
      <p:sp>
        <p:nvSpPr>
          <p:cNvPr id="3" name="Content Placeholder 2"/>
          <p:cNvSpPr>
            <a:spLocks noGrp="1"/>
          </p:cNvSpPr>
          <p:nvPr>
            <p:ph idx="1"/>
          </p:nvPr>
        </p:nvSpPr>
        <p:spPr/>
        <p:txBody>
          <a:bodyPr>
            <a:noAutofit/>
          </a:bodyPr>
          <a:lstStyle/>
          <a:p>
            <a:pPr fontAlgn="base"/>
            <a:r>
              <a:rPr lang="en-GB" dirty="0"/>
              <a:t>In the novel, there are strong homosexual undertones in the relationships between the three central </a:t>
            </a:r>
            <a:r>
              <a:rPr lang="en-GB" dirty="0" smtClean="0"/>
              <a:t>characters:</a:t>
            </a:r>
          </a:p>
          <a:p>
            <a:pPr lvl="1" fontAlgn="base"/>
            <a:r>
              <a:rPr lang="en-GB" sz="2400" dirty="0" smtClean="0"/>
              <a:t>Dorian</a:t>
            </a:r>
            <a:r>
              <a:rPr lang="en-GB" sz="2400" dirty="0"/>
              <a:t>, Lord Henry, and Basil </a:t>
            </a:r>
            <a:r>
              <a:rPr lang="en-GB" sz="2400" dirty="0" err="1" smtClean="0"/>
              <a:t>Hallward</a:t>
            </a:r>
            <a:r>
              <a:rPr lang="en-GB" sz="2400" dirty="0" smtClean="0"/>
              <a:t>, </a:t>
            </a:r>
          </a:p>
          <a:p>
            <a:pPr lvl="1" fontAlgn="base"/>
            <a:r>
              <a:rPr lang="en-GB" sz="2400" dirty="0" smtClean="0"/>
              <a:t>as </a:t>
            </a:r>
            <a:r>
              <a:rPr lang="en-GB" sz="2400" dirty="0"/>
              <a:t>well as between Dorian and several of the young men whose lives he is said to have "ruined", most notably Alan Campbell. </a:t>
            </a:r>
            <a:endParaRPr lang="en-GB" sz="2400" dirty="0" smtClean="0"/>
          </a:p>
          <a:p>
            <a:pPr fontAlgn="base"/>
            <a:r>
              <a:rPr lang="en-GB" dirty="0" smtClean="0"/>
              <a:t>In </a:t>
            </a:r>
            <a:r>
              <a:rPr lang="en-GB" dirty="0"/>
              <a:t>his revision of the novel for its official release, after it appeared in </a:t>
            </a:r>
            <a:r>
              <a:rPr lang="en-GB" i="1" dirty="0"/>
              <a:t>Lippincott's Monthly Magazine</a:t>
            </a:r>
            <a:r>
              <a:rPr lang="en-GB" dirty="0"/>
              <a:t>, Wilde removed all of the most blatant references to homosexuality. </a:t>
            </a:r>
            <a:endParaRPr lang="en-GB" dirty="0" smtClean="0"/>
          </a:p>
          <a:p>
            <a:pPr fontAlgn="base"/>
            <a:r>
              <a:rPr lang="en-GB" dirty="0" smtClean="0"/>
              <a:t>However</a:t>
            </a:r>
            <a:r>
              <a:rPr lang="en-GB" dirty="0"/>
              <a:t>, the idea of sexual affection between men proved too integral to the characters and their interactions to be entirely expunged from the novel. </a:t>
            </a:r>
          </a:p>
        </p:txBody>
      </p:sp>
      <p:pic>
        <p:nvPicPr>
          <p:cNvPr id="4" name="Picture 3"/>
          <p:cNvPicPr>
            <a:picLocks noChangeAspect="1"/>
          </p:cNvPicPr>
          <p:nvPr/>
        </p:nvPicPr>
        <p:blipFill>
          <a:blip r:embed="rId2"/>
          <a:stretch>
            <a:fillRect/>
          </a:stretch>
        </p:blipFill>
        <p:spPr>
          <a:xfrm>
            <a:off x="10492075" y="76370"/>
            <a:ext cx="1579001" cy="2560542"/>
          </a:xfrm>
          <a:prstGeom prst="rect">
            <a:avLst/>
          </a:prstGeom>
        </p:spPr>
      </p:pic>
    </p:spTree>
    <p:extLst>
      <p:ext uri="{BB962C8B-B14F-4D97-AF65-F5344CB8AC3E}">
        <p14:creationId xmlns:p14="http://schemas.microsoft.com/office/powerpoint/2010/main" val="232155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Definition of a Theme:</a:t>
            </a:r>
            <a:endParaRPr lang="en-GB" dirty="0"/>
          </a:p>
        </p:txBody>
      </p:sp>
      <p:sp>
        <p:nvSpPr>
          <p:cNvPr id="3" name="Content Placeholder 2"/>
          <p:cNvSpPr>
            <a:spLocks noGrp="1"/>
          </p:cNvSpPr>
          <p:nvPr>
            <p:ph idx="1"/>
          </p:nvPr>
        </p:nvSpPr>
        <p:spPr/>
        <p:txBody>
          <a:bodyPr/>
          <a:lstStyle/>
          <a:p>
            <a:r>
              <a:rPr lang="en-US" dirty="0"/>
              <a:t>Theme is the message from the author.</a:t>
            </a:r>
          </a:p>
          <a:p>
            <a:r>
              <a:rPr lang="en-US" dirty="0"/>
              <a:t>Themes can be found </a:t>
            </a:r>
            <a:r>
              <a:rPr lang="en-US" b="1" dirty="0"/>
              <a:t>everywhere:</a:t>
            </a:r>
            <a:r>
              <a:rPr lang="en-US" dirty="0"/>
              <a:t>	</a:t>
            </a:r>
          </a:p>
          <a:p>
            <a:pPr lvl="1"/>
            <a:r>
              <a:rPr lang="en-US" sz="2400" dirty="0"/>
              <a:t>Literature</a:t>
            </a:r>
          </a:p>
          <a:p>
            <a:pPr lvl="1"/>
            <a:r>
              <a:rPr lang="en-US" sz="2400" dirty="0"/>
              <a:t>Art</a:t>
            </a:r>
          </a:p>
          <a:p>
            <a:pPr lvl="1"/>
            <a:r>
              <a:rPr lang="en-US" sz="2400" dirty="0"/>
              <a:t>Movies</a:t>
            </a:r>
          </a:p>
          <a:p>
            <a:r>
              <a:rPr lang="en-US" dirty="0"/>
              <a:t>The theme of a fable is its moral.</a:t>
            </a:r>
          </a:p>
          <a:p>
            <a:r>
              <a:rPr lang="en-US" dirty="0"/>
              <a:t>The theme of a parable is its teaching.</a:t>
            </a:r>
          </a:p>
          <a:p>
            <a:r>
              <a:rPr lang="en-US" dirty="0"/>
              <a:t>The theme of a piece of literature is its view about life and how people behave.</a:t>
            </a:r>
          </a:p>
          <a:p>
            <a:endParaRPr lang="en-GB" dirty="0"/>
          </a:p>
        </p:txBody>
      </p:sp>
      <p:pic>
        <p:nvPicPr>
          <p:cNvPr id="4" name="Picture 3"/>
          <p:cNvPicPr>
            <a:picLocks noChangeAspect="1"/>
          </p:cNvPicPr>
          <p:nvPr/>
        </p:nvPicPr>
        <p:blipFill rotWithShape="1">
          <a:blip r:embed="rId2"/>
          <a:srcRect l="31088" t="-2121" r="12390" b="2121"/>
          <a:stretch/>
        </p:blipFill>
        <p:spPr>
          <a:xfrm>
            <a:off x="8254652" y="1905000"/>
            <a:ext cx="2880320" cy="2857500"/>
          </a:xfrm>
          <a:prstGeom prst="rect">
            <a:avLst/>
          </a:prstGeom>
        </p:spPr>
      </p:pic>
      <p:pic>
        <p:nvPicPr>
          <p:cNvPr id="5" name="Picture 4"/>
          <p:cNvPicPr>
            <a:picLocks noChangeAspect="1"/>
          </p:cNvPicPr>
          <p:nvPr/>
        </p:nvPicPr>
        <p:blipFill>
          <a:blip r:embed="rId3"/>
          <a:stretch>
            <a:fillRect/>
          </a:stretch>
        </p:blipFill>
        <p:spPr>
          <a:xfrm>
            <a:off x="117748" y="96616"/>
            <a:ext cx="1261981" cy="2036240"/>
          </a:xfrm>
          <a:prstGeom prst="rect">
            <a:avLst/>
          </a:prstGeom>
        </p:spPr>
      </p:pic>
    </p:spTree>
    <p:extLst>
      <p:ext uri="{BB962C8B-B14F-4D97-AF65-F5344CB8AC3E}">
        <p14:creationId xmlns:p14="http://schemas.microsoft.com/office/powerpoint/2010/main" val="295564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Homosexuality:</a:t>
            </a:r>
            <a:endParaRPr lang="en-GB" dirty="0"/>
          </a:p>
        </p:txBody>
      </p:sp>
      <p:sp>
        <p:nvSpPr>
          <p:cNvPr id="3" name="Content Placeholder 2"/>
          <p:cNvSpPr>
            <a:spLocks noGrp="1"/>
          </p:cNvSpPr>
          <p:nvPr>
            <p:ph idx="1"/>
          </p:nvPr>
        </p:nvSpPr>
        <p:spPr>
          <a:xfrm>
            <a:off x="1715250" y="1916832"/>
            <a:ext cx="9144000" cy="4267200"/>
          </a:xfrm>
        </p:spPr>
        <p:txBody>
          <a:bodyPr>
            <a:normAutofit/>
          </a:bodyPr>
          <a:lstStyle/>
          <a:p>
            <a:pPr fontAlgn="base"/>
            <a:r>
              <a:rPr lang="en-GB" dirty="0" smtClean="0"/>
              <a:t>This </a:t>
            </a:r>
            <a:r>
              <a:rPr lang="en-GB" dirty="0"/>
              <a:t>theme has prompted many critics to read the novel as the story of a man's struggle with his socially unacceptable proclivities. </a:t>
            </a:r>
            <a:endParaRPr lang="en-GB" dirty="0" smtClean="0"/>
          </a:p>
          <a:p>
            <a:pPr fontAlgn="base"/>
            <a:r>
              <a:rPr lang="en-GB" dirty="0" smtClean="0"/>
              <a:t>Indeed</a:t>
            </a:r>
            <a:r>
              <a:rPr lang="en-GB" dirty="0"/>
              <a:t>, some feel that Wilde was working out his own conflicted feelings on the subject through the novel.</a:t>
            </a:r>
          </a:p>
          <a:p>
            <a:r>
              <a:rPr lang="en-GB" dirty="0"/>
              <a:t> The language here, and the use of the word "shame," suggests that Dorian's "sins," although they are never explicitly described, may be of a sexual nature. </a:t>
            </a:r>
            <a:endParaRPr lang="en-GB" dirty="0" smtClean="0"/>
          </a:p>
          <a:p>
            <a:r>
              <a:rPr lang="en-GB" dirty="0" smtClean="0"/>
              <a:t>One </a:t>
            </a:r>
            <a:r>
              <a:rPr lang="en-GB" dirty="0"/>
              <a:t>has to remember that in the Victorian age, attitudes to homosexuality are very different from what they are today.</a:t>
            </a:r>
          </a:p>
          <a:p>
            <a:pPr marL="0" indent="0">
              <a:buNone/>
            </a:pPr>
            <a:endParaRPr lang="en-GB" dirty="0"/>
          </a:p>
        </p:txBody>
      </p:sp>
      <p:pic>
        <p:nvPicPr>
          <p:cNvPr id="4" name="Picture 3"/>
          <p:cNvPicPr>
            <a:picLocks noChangeAspect="1"/>
          </p:cNvPicPr>
          <p:nvPr/>
        </p:nvPicPr>
        <p:blipFill>
          <a:blip r:embed="rId2"/>
          <a:stretch>
            <a:fillRect/>
          </a:stretch>
        </p:blipFill>
        <p:spPr>
          <a:xfrm>
            <a:off x="122923" y="76370"/>
            <a:ext cx="1579001" cy="2560542"/>
          </a:xfrm>
          <a:prstGeom prst="rect">
            <a:avLst/>
          </a:prstGeom>
        </p:spPr>
      </p:pic>
    </p:spTree>
    <p:extLst>
      <p:ext uri="{BB962C8B-B14F-4D97-AF65-F5344CB8AC3E}">
        <p14:creationId xmlns:p14="http://schemas.microsoft.com/office/powerpoint/2010/main" val="385314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Art vs. </a:t>
            </a:r>
            <a:r>
              <a:rPr lang="en-GB" dirty="0" smtClean="0"/>
              <a:t>Life:</a:t>
            </a:r>
            <a:endParaRPr lang="en-GB" dirty="0"/>
          </a:p>
        </p:txBody>
      </p:sp>
      <p:sp>
        <p:nvSpPr>
          <p:cNvPr id="3" name="Content Placeholder 2"/>
          <p:cNvSpPr>
            <a:spLocks noGrp="1"/>
          </p:cNvSpPr>
          <p:nvPr>
            <p:ph idx="1"/>
          </p:nvPr>
        </p:nvSpPr>
        <p:spPr>
          <a:xfrm>
            <a:off x="333772" y="1628800"/>
            <a:ext cx="11449272" cy="5040560"/>
          </a:xfrm>
        </p:spPr>
        <p:txBody>
          <a:bodyPr>
            <a:noAutofit/>
          </a:bodyPr>
          <a:lstStyle/>
          <a:p>
            <a:r>
              <a:rPr lang="en-GB" sz="2000" dirty="0"/>
              <a:t>The novel presents a contrast between art and life. </a:t>
            </a:r>
            <a:endParaRPr lang="en-GB" sz="2000" dirty="0" smtClean="0"/>
          </a:p>
          <a:p>
            <a:r>
              <a:rPr lang="en-GB" sz="2000" dirty="0" smtClean="0"/>
              <a:t>Art </a:t>
            </a:r>
            <a:r>
              <a:rPr lang="en-GB" sz="2000" dirty="0"/>
              <a:t>possesses beauty and form; it is contrasted with the ugliness and shapelessness of real life. </a:t>
            </a:r>
            <a:endParaRPr lang="en-GB" sz="2000" dirty="0" smtClean="0"/>
          </a:p>
          <a:p>
            <a:r>
              <a:rPr lang="en-GB" sz="2000" dirty="0" smtClean="0"/>
              <a:t>Lord </a:t>
            </a:r>
            <a:r>
              <a:rPr lang="en-GB" sz="2000" dirty="0"/>
              <a:t>Henry encourages Dorian to treat his own life as if it were a work of art. </a:t>
            </a:r>
            <a:endParaRPr lang="en-GB" sz="2000" dirty="0" smtClean="0"/>
          </a:p>
          <a:p>
            <a:pPr lvl="1"/>
            <a:r>
              <a:rPr lang="en-GB" dirty="0" smtClean="0"/>
              <a:t>He </a:t>
            </a:r>
            <a:r>
              <a:rPr lang="en-GB" dirty="0"/>
              <a:t>must experience it fully, as one would a piece of art, but at the same time remain detached from it, in the way that one might appreciate a great painting or a play. </a:t>
            </a:r>
            <a:endParaRPr lang="en-GB" dirty="0" smtClean="0"/>
          </a:p>
          <a:p>
            <a:r>
              <a:rPr lang="en-GB" sz="2000" dirty="0" smtClean="0"/>
              <a:t>This </a:t>
            </a:r>
            <a:r>
              <a:rPr lang="en-GB" sz="2000" dirty="0"/>
              <a:t>involves a paradox: </a:t>
            </a:r>
            <a:endParaRPr lang="en-GB" sz="2000" dirty="0" smtClean="0"/>
          </a:p>
          <a:p>
            <a:pPr lvl="1"/>
            <a:r>
              <a:rPr lang="en-GB" dirty="0" smtClean="0"/>
              <a:t>he </a:t>
            </a:r>
            <a:r>
              <a:rPr lang="en-GB" dirty="0"/>
              <a:t>must be at once involved and uninvolved, fully participating, not drawing back from anything, but always remaining a spectator. </a:t>
            </a:r>
            <a:endParaRPr lang="en-GB" dirty="0" smtClean="0"/>
          </a:p>
          <a:p>
            <a:r>
              <a:rPr lang="en-GB" sz="2000" dirty="0" smtClean="0"/>
              <a:t>Such </a:t>
            </a:r>
            <a:r>
              <a:rPr lang="en-GB" sz="2000" dirty="0"/>
              <a:t>is Lord Henry's notion. </a:t>
            </a:r>
            <a:endParaRPr lang="en-GB" sz="2000" dirty="0" smtClean="0"/>
          </a:p>
          <a:p>
            <a:pPr lvl="1"/>
            <a:r>
              <a:rPr lang="en-GB" dirty="0" smtClean="0"/>
              <a:t>He </a:t>
            </a:r>
            <a:r>
              <a:rPr lang="en-GB" dirty="0"/>
              <a:t>is depicted as being a connoisseur of all the arts and surrounds himself with objects of beauty. He maintains the essential detachment that enables him, or at least he claims it does, to avoid the pain of the world. </a:t>
            </a:r>
            <a:endParaRPr lang="en-GB" dirty="0" smtClean="0"/>
          </a:p>
          <a:p>
            <a:pPr lvl="1"/>
            <a:r>
              <a:rPr lang="en-GB" dirty="0" smtClean="0"/>
              <a:t>It </a:t>
            </a:r>
            <a:r>
              <a:rPr lang="en-GB" dirty="0"/>
              <a:t>also means that he does not adopt moral positions on anything, since that would mean taking life more seriously than </a:t>
            </a:r>
            <a:r>
              <a:rPr lang="en-GB" dirty="0" smtClean="0"/>
              <a:t>art</a:t>
            </a:r>
            <a:endParaRPr lang="en-GB" dirty="0"/>
          </a:p>
        </p:txBody>
      </p:sp>
      <p:pic>
        <p:nvPicPr>
          <p:cNvPr id="4" name="Picture 3"/>
          <p:cNvPicPr>
            <a:picLocks noChangeAspect="1"/>
          </p:cNvPicPr>
          <p:nvPr/>
        </p:nvPicPr>
        <p:blipFill rotWithShape="1">
          <a:blip r:embed="rId2"/>
          <a:srcRect l="12821" r="35128"/>
          <a:stretch/>
        </p:blipFill>
        <p:spPr>
          <a:xfrm>
            <a:off x="117748" y="52402"/>
            <a:ext cx="1512168" cy="1571625"/>
          </a:xfrm>
          <a:prstGeom prst="rect">
            <a:avLst/>
          </a:prstGeom>
        </p:spPr>
      </p:pic>
      <p:pic>
        <p:nvPicPr>
          <p:cNvPr id="5" name="Picture 4"/>
          <p:cNvPicPr>
            <a:picLocks noChangeAspect="1"/>
          </p:cNvPicPr>
          <p:nvPr/>
        </p:nvPicPr>
        <p:blipFill>
          <a:blip r:embed="rId3"/>
          <a:stretch>
            <a:fillRect/>
          </a:stretch>
        </p:blipFill>
        <p:spPr>
          <a:xfrm>
            <a:off x="10766531" y="44624"/>
            <a:ext cx="1376553" cy="2232248"/>
          </a:xfrm>
          <a:prstGeom prst="rect">
            <a:avLst/>
          </a:prstGeom>
        </p:spPr>
      </p:pic>
    </p:spTree>
    <p:extLst>
      <p:ext uri="{BB962C8B-B14F-4D97-AF65-F5344CB8AC3E}">
        <p14:creationId xmlns:p14="http://schemas.microsoft.com/office/powerpoint/2010/main" val="250643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Art vs. </a:t>
            </a:r>
            <a:r>
              <a:rPr lang="en-GB" dirty="0" smtClean="0"/>
              <a:t>Life:</a:t>
            </a:r>
            <a:endParaRPr lang="en-GB" dirty="0"/>
          </a:p>
        </p:txBody>
      </p:sp>
      <p:sp>
        <p:nvSpPr>
          <p:cNvPr id="3" name="Content Placeholder 2"/>
          <p:cNvSpPr>
            <a:spLocks noGrp="1"/>
          </p:cNvSpPr>
          <p:nvPr>
            <p:ph idx="1"/>
          </p:nvPr>
        </p:nvSpPr>
        <p:spPr>
          <a:xfrm>
            <a:off x="333772" y="1905000"/>
            <a:ext cx="11521280" cy="4836368"/>
          </a:xfrm>
        </p:spPr>
        <p:txBody>
          <a:bodyPr>
            <a:normAutofit/>
          </a:bodyPr>
          <a:lstStyle/>
          <a:p>
            <a:r>
              <a:rPr lang="en-GB" sz="2200" dirty="0" smtClean="0"/>
              <a:t>For </a:t>
            </a:r>
            <a:r>
              <a:rPr lang="en-GB" sz="2200" dirty="0"/>
              <a:t>Lord Henry, the purpose of life is not to exhibit one's moral prejudices but to contemplate </a:t>
            </a:r>
            <a:r>
              <a:rPr lang="en-GB" sz="2200" dirty="0" smtClean="0"/>
              <a:t>beauty.</a:t>
            </a:r>
          </a:p>
          <a:p>
            <a:r>
              <a:rPr lang="en-GB" sz="2200" dirty="0" smtClean="0"/>
              <a:t>The </a:t>
            </a:r>
            <a:r>
              <a:rPr lang="en-GB" sz="2200" dirty="0"/>
              <a:t>contrast between art and life can be seen in the chapters that describe Dorian's walk to the theatre where Sibyl Vane performs and on his ride to the opium den. </a:t>
            </a:r>
            <a:endParaRPr lang="en-GB" sz="2200" dirty="0" smtClean="0"/>
          </a:p>
          <a:p>
            <a:pPr lvl="1"/>
            <a:r>
              <a:rPr lang="en-GB" sz="2200" dirty="0" smtClean="0"/>
              <a:t>In </a:t>
            </a:r>
            <a:r>
              <a:rPr lang="en-GB" sz="2200" dirty="0"/>
              <a:t>both instances, the sordidness of these parts of London </a:t>
            </a:r>
            <a:r>
              <a:rPr lang="en-GB" sz="2200" dirty="0" smtClean="0"/>
              <a:t>are </a:t>
            </a:r>
            <a:r>
              <a:rPr lang="en-GB" sz="2200" dirty="0"/>
              <a:t>described. </a:t>
            </a:r>
            <a:endParaRPr lang="en-GB" sz="2200" dirty="0" smtClean="0"/>
          </a:p>
          <a:p>
            <a:r>
              <a:rPr lang="en-GB" sz="2200" dirty="0" smtClean="0"/>
              <a:t>Dorian </a:t>
            </a:r>
            <a:r>
              <a:rPr lang="en-GB" sz="2200" dirty="0"/>
              <a:t>feels this keenly, and he takes refuge in the art that Sibyl creates. </a:t>
            </a:r>
            <a:endParaRPr lang="en-GB" sz="2200" dirty="0" smtClean="0"/>
          </a:p>
          <a:p>
            <a:pPr lvl="1"/>
            <a:r>
              <a:rPr lang="en-GB" sz="2200" dirty="0" smtClean="0"/>
              <a:t>Her </a:t>
            </a:r>
            <a:r>
              <a:rPr lang="en-GB" sz="2200" dirty="0"/>
              <a:t>value to him is that she enables him to live out Henry's creed. </a:t>
            </a:r>
            <a:endParaRPr lang="en-GB" sz="2200" dirty="0" smtClean="0"/>
          </a:p>
          <a:p>
            <a:pPr lvl="1"/>
            <a:r>
              <a:rPr lang="en-GB" sz="2200" dirty="0" smtClean="0"/>
              <a:t>When </a:t>
            </a:r>
            <a:r>
              <a:rPr lang="en-GB" sz="2200" dirty="0"/>
              <a:t>she ceases to show an interest in art, Dorian ceases to be interested in her. </a:t>
            </a:r>
            <a:endParaRPr lang="en-GB" sz="2200" dirty="0" smtClean="0"/>
          </a:p>
          <a:p>
            <a:pPr lvl="1"/>
            <a:r>
              <a:rPr lang="en-GB" sz="2200" dirty="0" smtClean="0"/>
              <a:t>On </a:t>
            </a:r>
            <a:r>
              <a:rPr lang="en-GB" sz="2200" dirty="0"/>
              <a:t>the ride to the opium den, Dorian's position has changed. He now embraces the ugliness of life. He has forgotten the creed that Henry taught him. </a:t>
            </a:r>
            <a:endParaRPr lang="en-GB" sz="2200" dirty="0" smtClean="0"/>
          </a:p>
          <a:p>
            <a:r>
              <a:rPr lang="en-GB" sz="2200" dirty="0" smtClean="0"/>
              <a:t>He </a:t>
            </a:r>
            <a:r>
              <a:rPr lang="en-GB" sz="2200" dirty="0"/>
              <a:t>has exchanged art for life-and that itself is a sin, in Oscar Wilde's credo.</a:t>
            </a:r>
          </a:p>
          <a:p>
            <a:pPr marL="0" indent="0">
              <a:buNone/>
            </a:pPr>
            <a:endParaRPr lang="en-GB" dirty="0"/>
          </a:p>
        </p:txBody>
      </p:sp>
      <p:pic>
        <p:nvPicPr>
          <p:cNvPr id="4" name="Picture 3"/>
          <p:cNvPicPr>
            <a:picLocks noChangeAspect="1"/>
          </p:cNvPicPr>
          <p:nvPr/>
        </p:nvPicPr>
        <p:blipFill rotWithShape="1">
          <a:blip r:embed="rId2"/>
          <a:srcRect b="26164"/>
          <a:stretch/>
        </p:blipFill>
        <p:spPr>
          <a:xfrm>
            <a:off x="122924" y="61993"/>
            <a:ext cx="1539260" cy="1843008"/>
          </a:xfrm>
          <a:prstGeom prst="rect">
            <a:avLst/>
          </a:prstGeom>
        </p:spPr>
      </p:pic>
      <p:pic>
        <p:nvPicPr>
          <p:cNvPr id="5" name="Picture 4"/>
          <p:cNvPicPr>
            <a:picLocks noChangeAspect="1"/>
          </p:cNvPicPr>
          <p:nvPr/>
        </p:nvPicPr>
        <p:blipFill>
          <a:blip r:embed="rId3"/>
          <a:stretch>
            <a:fillRect/>
          </a:stretch>
        </p:blipFill>
        <p:spPr>
          <a:xfrm>
            <a:off x="10559137" y="61992"/>
            <a:ext cx="1511939" cy="1566808"/>
          </a:xfrm>
          <a:prstGeom prst="rect">
            <a:avLst/>
          </a:prstGeom>
        </p:spPr>
      </p:pic>
    </p:spTree>
    <p:extLst>
      <p:ext uri="{BB962C8B-B14F-4D97-AF65-F5344CB8AC3E}">
        <p14:creationId xmlns:p14="http://schemas.microsoft.com/office/powerpoint/2010/main" val="2573918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Sensual </a:t>
            </a:r>
            <a:r>
              <a:rPr lang="en-GB" dirty="0" smtClean="0"/>
              <a:t>Gratification:</a:t>
            </a:r>
            <a:endParaRPr lang="en-GB" dirty="0"/>
          </a:p>
        </p:txBody>
      </p:sp>
      <p:sp>
        <p:nvSpPr>
          <p:cNvPr id="3" name="Content Placeholder 2"/>
          <p:cNvSpPr>
            <a:spLocks noGrp="1"/>
          </p:cNvSpPr>
          <p:nvPr>
            <p:ph idx="1"/>
          </p:nvPr>
        </p:nvSpPr>
        <p:spPr>
          <a:xfrm>
            <a:off x="1413892" y="1700808"/>
            <a:ext cx="10260630" cy="5184576"/>
          </a:xfrm>
        </p:spPr>
        <p:txBody>
          <a:bodyPr>
            <a:normAutofit/>
          </a:bodyPr>
          <a:lstStyle/>
          <a:p>
            <a:r>
              <a:rPr lang="en-GB" sz="2200" dirty="0"/>
              <a:t>Lord Henry's philosophy of life, which is adopted by Dorian, is that the senses should be indulged to the full. </a:t>
            </a:r>
            <a:endParaRPr lang="en-GB" sz="2200" dirty="0" smtClean="0"/>
          </a:p>
          <a:p>
            <a:r>
              <a:rPr lang="en-GB" sz="2200" dirty="0" smtClean="0"/>
              <a:t>In </a:t>
            </a:r>
            <a:r>
              <a:rPr lang="en-GB" sz="2200" dirty="0"/>
              <a:t>the fleeting sense experience lies the intensity of life, and all life is simply a series of these intense moments. </a:t>
            </a:r>
            <a:endParaRPr lang="en-GB" sz="2200" dirty="0" smtClean="0"/>
          </a:p>
          <a:p>
            <a:pPr lvl="1"/>
            <a:r>
              <a:rPr lang="en-GB" sz="2200" dirty="0" smtClean="0"/>
              <a:t>This </a:t>
            </a:r>
            <a:r>
              <a:rPr lang="en-GB" sz="2200" dirty="0"/>
              <a:t>is not intended as a mindless indulgence for the sake of it, but is a conscious quest for beauty.</a:t>
            </a:r>
            <a:br>
              <a:rPr lang="en-GB" sz="2200" dirty="0"/>
            </a:br>
            <a:endParaRPr lang="en-GB" sz="2200" dirty="0" smtClean="0"/>
          </a:p>
          <a:p>
            <a:r>
              <a:rPr lang="en-GB" sz="2200" dirty="0" smtClean="0"/>
              <a:t>Dorian </a:t>
            </a:r>
            <a:r>
              <a:rPr lang="en-GB" sz="2200" dirty="0"/>
              <a:t>thus learns to cultivate all kinds of sense experience, passions and sensations in the pursuit of beauty. </a:t>
            </a:r>
            <a:endParaRPr lang="en-GB" sz="2200" dirty="0" smtClean="0"/>
          </a:p>
          <a:p>
            <a:pPr lvl="1"/>
            <a:r>
              <a:rPr lang="en-GB" sz="2200" dirty="0" smtClean="0"/>
              <a:t>He </a:t>
            </a:r>
            <a:r>
              <a:rPr lang="en-GB" sz="2200" dirty="0"/>
              <a:t>studies exotic perfumes, he collects musical instruments and precious stones. He once went to a costume ball wearing an outfit covered with 560 pearls. </a:t>
            </a:r>
            <a:endParaRPr lang="en-GB" sz="2200" dirty="0" smtClean="0"/>
          </a:p>
          <a:p>
            <a:r>
              <a:rPr lang="en-GB" sz="2200" dirty="0" smtClean="0"/>
              <a:t>Neither </a:t>
            </a:r>
            <a:r>
              <a:rPr lang="en-GB" sz="2200" dirty="0"/>
              <a:t>Henry nor Dorian believe in any restrictions on desire, because desire is life itself, whereas self-denial in the name of morality is exactly that-a denial of life. </a:t>
            </a:r>
          </a:p>
        </p:txBody>
      </p:sp>
      <p:pic>
        <p:nvPicPr>
          <p:cNvPr id="5" name="Picture 4"/>
          <p:cNvPicPr>
            <a:picLocks noChangeAspect="1"/>
          </p:cNvPicPr>
          <p:nvPr/>
        </p:nvPicPr>
        <p:blipFill>
          <a:blip r:embed="rId2"/>
          <a:stretch>
            <a:fillRect/>
          </a:stretch>
        </p:blipFill>
        <p:spPr>
          <a:xfrm>
            <a:off x="108085" y="111454"/>
            <a:ext cx="1377815" cy="2237426"/>
          </a:xfrm>
          <a:prstGeom prst="rect">
            <a:avLst/>
          </a:prstGeom>
        </p:spPr>
      </p:pic>
      <p:pic>
        <p:nvPicPr>
          <p:cNvPr id="4" name="Picture 3"/>
          <p:cNvPicPr>
            <a:picLocks noChangeAspect="1"/>
          </p:cNvPicPr>
          <p:nvPr/>
        </p:nvPicPr>
        <p:blipFill>
          <a:blip r:embed="rId3"/>
          <a:stretch>
            <a:fillRect/>
          </a:stretch>
        </p:blipFill>
        <p:spPr>
          <a:xfrm>
            <a:off x="10820137" y="44624"/>
            <a:ext cx="1322947" cy="1719221"/>
          </a:xfrm>
          <a:prstGeom prst="rect">
            <a:avLst/>
          </a:prstGeom>
        </p:spPr>
      </p:pic>
    </p:spTree>
    <p:extLst>
      <p:ext uri="{BB962C8B-B14F-4D97-AF65-F5344CB8AC3E}">
        <p14:creationId xmlns:p14="http://schemas.microsoft.com/office/powerpoint/2010/main" val="2399798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Sensual </a:t>
            </a:r>
            <a:r>
              <a:rPr lang="en-GB" dirty="0" smtClean="0"/>
              <a:t>Gratification:</a:t>
            </a:r>
            <a:endParaRPr lang="en-GB" dirty="0"/>
          </a:p>
        </p:txBody>
      </p:sp>
      <p:sp>
        <p:nvSpPr>
          <p:cNvPr id="3" name="Content Placeholder 2"/>
          <p:cNvSpPr>
            <a:spLocks noGrp="1"/>
          </p:cNvSpPr>
          <p:nvPr>
            <p:ph idx="1"/>
          </p:nvPr>
        </p:nvSpPr>
        <p:spPr>
          <a:xfrm>
            <a:off x="1125860" y="1700808"/>
            <a:ext cx="10153128" cy="4471392"/>
          </a:xfrm>
        </p:spPr>
        <p:txBody>
          <a:bodyPr>
            <a:noAutofit/>
          </a:bodyPr>
          <a:lstStyle/>
          <a:p>
            <a:r>
              <a:rPr lang="en-GB" sz="2200" dirty="0" smtClean="0"/>
              <a:t>Henry's </a:t>
            </a:r>
            <a:r>
              <a:rPr lang="en-GB" sz="2200" dirty="0"/>
              <a:t>belief is that self-development, not self-restraint, is the purpose of life. </a:t>
            </a:r>
            <a:endParaRPr lang="en-GB" sz="2200" dirty="0" smtClean="0"/>
          </a:p>
          <a:p>
            <a:r>
              <a:rPr lang="en-GB" sz="2200" dirty="0" smtClean="0"/>
              <a:t>He </a:t>
            </a:r>
            <a:r>
              <a:rPr lang="en-GB" sz="2200" dirty="0"/>
              <a:t>describes this philosophy as a new Hedonism. </a:t>
            </a:r>
            <a:endParaRPr lang="en-GB" sz="2200" dirty="0" smtClean="0"/>
          </a:p>
          <a:p>
            <a:pPr lvl="1"/>
            <a:r>
              <a:rPr lang="en-GB" sz="2200" dirty="0" smtClean="0"/>
              <a:t>It </a:t>
            </a:r>
            <a:r>
              <a:rPr lang="en-GB" sz="2200" dirty="0"/>
              <a:t>is a refined understanding and appreciation of life that amounts to a form of spirituality. </a:t>
            </a:r>
          </a:p>
          <a:p>
            <a:r>
              <a:rPr lang="en-GB" sz="2200" dirty="0" smtClean="0"/>
              <a:t>Henry's </a:t>
            </a:r>
            <a:r>
              <a:rPr lang="en-GB" sz="2200" dirty="0"/>
              <a:t>friend and disciple Dorian believes that in indulging the senses he is freeing them to be what are intended to be, a channel for the experience of beauty. </a:t>
            </a:r>
            <a:endParaRPr lang="en-GB" sz="2200" dirty="0" smtClean="0"/>
          </a:p>
          <a:p>
            <a:r>
              <a:rPr lang="en-GB" sz="2200" dirty="0" smtClean="0"/>
              <a:t>In </a:t>
            </a:r>
            <a:r>
              <a:rPr lang="en-GB" sz="2200" dirty="0"/>
              <a:t>chapter 11, he states his belief that the senses have never been properly understood before: </a:t>
            </a:r>
            <a:endParaRPr lang="en-GB" sz="2200" dirty="0" smtClean="0"/>
          </a:p>
          <a:p>
            <a:pPr lvl="1"/>
            <a:r>
              <a:rPr lang="en-GB" sz="2200" dirty="0" smtClean="0"/>
              <a:t>"</a:t>
            </a:r>
            <a:r>
              <a:rPr lang="en-GB" sz="2200" dirty="0"/>
              <a:t>they had remained savage and animal merely because the world had sought to starve them into submission or to kill them by pain, instead of aiming at making them elements of a new spirituality, of which a fine instinct for beauty was to be the dominant characteristic"</a:t>
            </a:r>
          </a:p>
          <a:p>
            <a:endParaRPr lang="en-GB" sz="2200" dirty="0"/>
          </a:p>
        </p:txBody>
      </p:sp>
      <p:pic>
        <p:nvPicPr>
          <p:cNvPr id="4" name="Picture 3"/>
          <p:cNvPicPr>
            <a:picLocks noChangeAspect="1"/>
          </p:cNvPicPr>
          <p:nvPr/>
        </p:nvPicPr>
        <p:blipFill>
          <a:blip r:embed="rId2"/>
          <a:stretch>
            <a:fillRect/>
          </a:stretch>
        </p:blipFill>
        <p:spPr>
          <a:xfrm>
            <a:off x="10702924" y="111454"/>
            <a:ext cx="1377815" cy="2237426"/>
          </a:xfrm>
          <a:prstGeom prst="rect">
            <a:avLst/>
          </a:prstGeom>
        </p:spPr>
      </p:pic>
      <p:pic>
        <p:nvPicPr>
          <p:cNvPr id="5" name="Picture 4"/>
          <p:cNvPicPr>
            <a:picLocks noChangeAspect="1"/>
          </p:cNvPicPr>
          <p:nvPr/>
        </p:nvPicPr>
        <p:blipFill rotWithShape="1">
          <a:blip r:embed="rId3"/>
          <a:srcRect r="63803"/>
          <a:stretch/>
        </p:blipFill>
        <p:spPr>
          <a:xfrm>
            <a:off x="117748" y="111454"/>
            <a:ext cx="1321855" cy="1719221"/>
          </a:xfrm>
          <a:prstGeom prst="rect">
            <a:avLst/>
          </a:prstGeom>
        </p:spPr>
      </p:pic>
    </p:spTree>
    <p:extLst>
      <p:ext uri="{BB962C8B-B14F-4D97-AF65-F5344CB8AC3E}">
        <p14:creationId xmlns:p14="http://schemas.microsoft.com/office/powerpoint/2010/main" val="2310380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Symbols:</a:t>
            </a:r>
            <a:endParaRPr lang="en-GB" dirty="0"/>
          </a:p>
        </p:txBody>
      </p:sp>
      <p:sp>
        <p:nvSpPr>
          <p:cNvPr id="3" name="Content Placeholder 2"/>
          <p:cNvSpPr>
            <a:spLocks noGrp="1"/>
          </p:cNvSpPr>
          <p:nvPr>
            <p:ph idx="1"/>
          </p:nvPr>
        </p:nvSpPr>
        <p:spPr/>
        <p:txBody>
          <a:bodyPr/>
          <a:lstStyle/>
          <a:p>
            <a:r>
              <a:rPr lang="en-GB" i="1" dirty="0"/>
              <a:t>Symbols are objects, characters, figures, and colours used to represent abstract ideas or concepts.</a:t>
            </a:r>
            <a:endParaRPr lang="en-GB" dirty="0"/>
          </a:p>
          <a:p>
            <a:r>
              <a:rPr lang="en-GB" dirty="0" smtClean="0"/>
              <a:t>Some of the symbols to take into consideration are:</a:t>
            </a:r>
          </a:p>
          <a:p>
            <a:pPr lvl="1"/>
            <a:r>
              <a:rPr lang="en-GB" sz="2400" dirty="0"/>
              <a:t>The Opium Dens</a:t>
            </a:r>
          </a:p>
          <a:p>
            <a:pPr lvl="1"/>
            <a:r>
              <a:rPr lang="en-GB" sz="2400" dirty="0"/>
              <a:t>James Vane</a:t>
            </a:r>
          </a:p>
          <a:p>
            <a:pPr lvl="1"/>
            <a:r>
              <a:rPr lang="en-GB" sz="2400" dirty="0"/>
              <a:t>The Yellow </a:t>
            </a:r>
            <a:r>
              <a:rPr lang="en-GB" sz="2400" dirty="0" smtClean="0"/>
              <a:t>Book</a:t>
            </a:r>
            <a:endParaRPr lang="en-GB" sz="2400" dirty="0"/>
          </a:p>
        </p:txBody>
      </p:sp>
      <p:pic>
        <p:nvPicPr>
          <p:cNvPr id="5" name="Picture 4"/>
          <p:cNvPicPr>
            <a:picLocks noChangeAspect="1"/>
          </p:cNvPicPr>
          <p:nvPr/>
        </p:nvPicPr>
        <p:blipFill rotWithShape="1">
          <a:blip r:embed="rId2"/>
          <a:srcRect l="3375" t="9013" r="1710" b="9013"/>
          <a:stretch/>
        </p:blipFill>
        <p:spPr>
          <a:xfrm>
            <a:off x="5014292" y="3429000"/>
            <a:ext cx="2520280" cy="2387633"/>
          </a:xfrm>
          <a:prstGeom prst="rect">
            <a:avLst/>
          </a:prstGeom>
        </p:spPr>
      </p:pic>
      <p:pic>
        <p:nvPicPr>
          <p:cNvPr id="6" name="Picture 5"/>
          <p:cNvPicPr>
            <a:picLocks noChangeAspect="1"/>
          </p:cNvPicPr>
          <p:nvPr/>
        </p:nvPicPr>
        <p:blipFill>
          <a:blip r:embed="rId3"/>
          <a:stretch>
            <a:fillRect/>
          </a:stretch>
        </p:blipFill>
        <p:spPr>
          <a:xfrm>
            <a:off x="1545615" y="4622816"/>
            <a:ext cx="1584176" cy="1986506"/>
          </a:xfrm>
          <a:prstGeom prst="rect">
            <a:avLst/>
          </a:prstGeom>
        </p:spPr>
      </p:pic>
      <p:pic>
        <p:nvPicPr>
          <p:cNvPr id="7" name="Picture 6"/>
          <p:cNvPicPr>
            <a:picLocks noChangeAspect="1"/>
          </p:cNvPicPr>
          <p:nvPr/>
        </p:nvPicPr>
        <p:blipFill>
          <a:blip r:embed="rId4"/>
          <a:stretch>
            <a:fillRect/>
          </a:stretch>
        </p:blipFill>
        <p:spPr>
          <a:xfrm>
            <a:off x="8326660" y="3429000"/>
            <a:ext cx="2959224" cy="2959224"/>
          </a:xfrm>
          <a:prstGeom prst="rect">
            <a:avLst/>
          </a:prstGeom>
        </p:spPr>
      </p:pic>
      <p:pic>
        <p:nvPicPr>
          <p:cNvPr id="8" name="Picture 7"/>
          <p:cNvPicPr>
            <a:picLocks noChangeAspect="1"/>
          </p:cNvPicPr>
          <p:nvPr/>
        </p:nvPicPr>
        <p:blipFill>
          <a:blip r:embed="rId5"/>
          <a:stretch>
            <a:fillRect/>
          </a:stretch>
        </p:blipFill>
        <p:spPr>
          <a:xfrm>
            <a:off x="10486900" y="116632"/>
            <a:ext cx="1584176" cy="2481876"/>
          </a:xfrm>
          <a:prstGeom prst="rect">
            <a:avLst/>
          </a:prstGeom>
        </p:spPr>
      </p:pic>
    </p:spTree>
    <p:extLst>
      <p:ext uri="{BB962C8B-B14F-4D97-AF65-F5344CB8AC3E}">
        <p14:creationId xmlns:p14="http://schemas.microsoft.com/office/powerpoint/2010/main" val="632639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The Opium </a:t>
            </a:r>
            <a:r>
              <a:rPr lang="en-GB" dirty="0" smtClean="0"/>
              <a:t>Dens:</a:t>
            </a:r>
            <a:endParaRPr lang="en-GB" dirty="0"/>
          </a:p>
        </p:txBody>
      </p:sp>
      <p:sp>
        <p:nvSpPr>
          <p:cNvPr id="3" name="Content Placeholder 2"/>
          <p:cNvSpPr>
            <a:spLocks noGrp="1"/>
          </p:cNvSpPr>
          <p:nvPr>
            <p:ph idx="1"/>
          </p:nvPr>
        </p:nvSpPr>
        <p:spPr>
          <a:xfrm>
            <a:off x="406796" y="2259548"/>
            <a:ext cx="9144000" cy="4267200"/>
          </a:xfrm>
        </p:spPr>
        <p:txBody>
          <a:bodyPr/>
          <a:lstStyle/>
          <a:p>
            <a:r>
              <a:rPr lang="en-GB" dirty="0"/>
              <a:t>The opium dens, located in a remote and derelict section of London, represent the sordid state of Dorian’s mind. </a:t>
            </a:r>
            <a:endParaRPr lang="en-GB" dirty="0" smtClean="0"/>
          </a:p>
          <a:p>
            <a:r>
              <a:rPr lang="en-GB" dirty="0" smtClean="0"/>
              <a:t>He </a:t>
            </a:r>
            <a:r>
              <a:rPr lang="en-GB" dirty="0"/>
              <a:t>flees to them at a crucial moment. After killing Basil, Dorian seeks to forget the awfulness of his crimes by losing consciousness in a drug-induced stupor. </a:t>
            </a:r>
            <a:endParaRPr lang="en-GB" dirty="0" smtClean="0"/>
          </a:p>
          <a:p>
            <a:r>
              <a:rPr lang="en-GB" dirty="0" smtClean="0"/>
              <a:t>Although </a:t>
            </a:r>
            <a:r>
              <a:rPr lang="en-GB" dirty="0"/>
              <a:t>he has a canister of opium in his home, he leaves the safety of his neat and proper parlour to travel to the dark dens that reflect the degradation of his soul.</a:t>
            </a:r>
          </a:p>
          <a:p>
            <a:endParaRPr lang="en-GB" dirty="0"/>
          </a:p>
        </p:txBody>
      </p:sp>
      <p:pic>
        <p:nvPicPr>
          <p:cNvPr id="4" name="Picture 3"/>
          <p:cNvPicPr>
            <a:picLocks noChangeAspect="1"/>
          </p:cNvPicPr>
          <p:nvPr/>
        </p:nvPicPr>
        <p:blipFill rotWithShape="1">
          <a:blip r:embed="rId2"/>
          <a:srcRect l="3375" t="9013" r="1710" b="9013"/>
          <a:stretch/>
        </p:blipFill>
        <p:spPr>
          <a:xfrm>
            <a:off x="9550796" y="4365104"/>
            <a:ext cx="2520280" cy="2387633"/>
          </a:xfrm>
          <a:prstGeom prst="rect">
            <a:avLst/>
          </a:prstGeom>
        </p:spPr>
      </p:pic>
      <p:pic>
        <p:nvPicPr>
          <p:cNvPr id="5" name="Picture 4"/>
          <p:cNvPicPr>
            <a:picLocks noChangeAspect="1"/>
          </p:cNvPicPr>
          <p:nvPr/>
        </p:nvPicPr>
        <p:blipFill rotWithShape="1">
          <a:blip r:embed="rId3"/>
          <a:srcRect l="16401" r="19760"/>
          <a:stretch/>
        </p:blipFill>
        <p:spPr>
          <a:xfrm>
            <a:off x="9875477" y="61739"/>
            <a:ext cx="2195599" cy="3439269"/>
          </a:xfrm>
          <a:prstGeom prst="rect">
            <a:avLst/>
          </a:prstGeom>
        </p:spPr>
      </p:pic>
      <p:pic>
        <p:nvPicPr>
          <p:cNvPr id="6" name="Picture 5"/>
          <p:cNvPicPr>
            <a:picLocks noChangeAspect="1"/>
          </p:cNvPicPr>
          <p:nvPr/>
        </p:nvPicPr>
        <p:blipFill>
          <a:blip r:embed="rId4"/>
          <a:stretch>
            <a:fillRect/>
          </a:stretch>
        </p:blipFill>
        <p:spPr>
          <a:xfrm>
            <a:off x="139663" y="117851"/>
            <a:ext cx="1799184" cy="2159021"/>
          </a:xfrm>
          <a:prstGeom prst="rect">
            <a:avLst/>
          </a:prstGeom>
        </p:spPr>
      </p:pic>
    </p:spTree>
    <p:extLst>
      <p:ext uri="{BB962C8B-B14F-4D97-AF65-F5344CB8AC3E}">
        <p14:creationId xmlns:p14="http://schemas.microsoft.com/office/powerpoint/2010/main" val="38700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James </a:t>
            </a:r>
            <a:r>
              <a:rPr lang="en-GB" dirty="0" smtClean="0"/>
              <a:t>Vane:</a:t>
            </a:r>
            <a:endParaRPr lang="en-GB" dirty="0"/>
          </a:p>
        </p:txBody>
      </p:sp>
      <p:sp>
        <p:nvSpPr>
          <p:cNvPr id="3" name="Content Placeholder 2"/>
          <p:cNvSpPr>
            <a:spLocks noGrp="1"/>
          </p:cNvSpPr>
          <p:nvPr>
            <p:ph idx="1"/>
          </p:nvPr>
        </p:nvSpPr>
        <p:spPr>
          <a:xfrm>
            <a:off x="2494012" y="1988840"/>
            <a:ext cx="9144000" cy="4267200"/>
          </a:xfrm>
        </p:spPr>
        <p:txBody>
          <a:bodyPr>
            <a:normAutofit lnSpcReduction="10000"/>
          </a:bodyPr>
          <a:lstStyle/>
          <a:p>
            <a:r>
              <a:rPr lang="en-GB" dirty="0"/>
              <a:t>James Vane is less a believable character than an embodiment of Dorian’s tortured conscience. </a:t>
            </a:r>
            <a:endParaRPr lang="en-GB" dirty="0" smtClean="0"/>
          </a:p>
          <a:p>
            <a:r>
              <a:rPr lang="en-GB" dirty="0" smtClean="0"/>
              <a:t>As </a:t>
            </a:r>
            <a:r>
              <a:rPr lang="en-GB" dirty="0"/>
              <a:t>Sibyl’s brother, he is a rather flat caricature of the avenging relative. </a:t>
            </a:r>
            <a:endParaRPr lang="en-GB" dirty="0" smtClean="0"/>
          </a:p>
          <a:p>
            <a:pPr lvl="1"/>
            <a:r>
              <a:rPr lang="en-GB" sz="2400" dirty="0" smtClean="0"/>
              <a:t>Still</a:t>
            </a:r>
            <a:r>
              <a:rPr lang="en-GB" sz="2400" dirty="0"/>
              <a:t>, Wilde saw him as essential to the story, adding his character during his revision of 1891</a:t>
            </a:r>
            <a:r>
              <a:rPr lang="en-GB" sz="2400" dirty="0" smtClean="0"/>
              <a:t>.</a:t>
            </a:r>
          </a:p>
          <a:p>
            <a:r>
              <a:rPr lang="en-GB" dirty="0" smtClean="0"/>
              <a:t> </a:t>
            </a:r>
            <a:r>
              <a:rPr lang="en-GB" dirty="0"/>
              <a:t>Appearing at the dock and later at Dorian’s country estate, James has an almost spectral quality. </a:t>
            </a:r>
            <a:endParaRPr lang="en-GB" dirty="0" smtClean="0"/>
          </a:p>
          <a:p>
            <a:pPr lvl="1"/>
            <a:r>
              <a:rPr lang="en-GB" sz="2400" dirty="0" smtClean="0"/>
              <a:t>Like </a:t>
            </a:r>
            <a:r>
              <a:rPr lang="en-GB" sz="2400" dirty="0"/>
              <a:t>the ghost of Jacob Marley in Charles Dickens’s </a:t>
            </a:r>
            <a:r>
              <a:rPr lang="en-GB" sz="2400" i="1" dirty="0"/>
              <a:t>A Christmas Carol,</a:t>
            </a:r>
            <a:r>
              <a:rPr lang="en-GB" sz="2400" dirty="0"/>
              <a:t> who warns Scrooge of the sins he will have to face, James appears with his face “</a:t>
            </a:r>
            <a:r>
              <a:rPr lang="en-GB" sz="2400" i="1" dirty="0"/>
              <a:t>like a white handkerchief”</a:t>
            </a:r>
            <a:r>
              <a:rPr lang="en-GB" sz="2400" dirty="0"/>
              <a:t> to goad Dorian into accepting responsibility for the crimes he has committed.</a:t>
            </a:r>
          </a:p>
          <a:p>
            <a:endParaRPr lang="en-GB" dirty="0"/>
          </a:p>
        </p:txBody>
      </p:sp>
      <p:pic>
        <p:nvPicPr>
          <p:cNvPr id="4" name="Picture 3"/>
          <p:cNvPicPr>
            <a:picLocks noChangeAspect="1"/>
          </p:cNvPicPr>
          <p:nvPr/>
        </p:nvPicPr>
        <p:blipFill>
          <a:blip r:embed="rId2"/>
          <a:stretch>
            <a:fillRect/>
          </a:stretch>
        </p:blipFill>
        <p:spPr>
          <a:xfrm>
            <a:off x="189756" y="908720"/>
            <a:ext cx="2194750" cy="3438442"/>
          </a:xfrm>
          <a:prstGeom prst="rect">
            <a:avLst/>
          </a:prstGeom>
        </p:spPr>
      </p:pic>
      <p:pic>
        <p:nvPicPr>
          <p:cNvPr id="5" name="Picture 4"/>
          <p:cNvPicPr>
            <a:picLocks noChangeAspect="1"/>
          </p:cNvPicPr>
          <p:nvPr/>
        </p:nvPicPr>
        <p:blipFill>
          <a:blip r:embed="rId3"/>
          <a:stretch>
            <a:fillRect/>
          </a:stretch>
        </p:blipFill>
        <p:spPr>
          <a:xfrm>
            <a:off x="10198868" y="44624"/>
            <a:ext cx="1872208" cy="1872208"/>
          </a:xfrm>
          <a:prstGeom prst="rect">
            <a:avLst/>
          </a:prstGeom>
        </p:spPr>
      </p:pic>
    </p:spTree>
    <p:extLst>
      <p:ext uri="{BB962C8B-B14F-4D97-AF65-F5344CB8AC3E}">
        <p14:creationId xmlns:p14="http://schemas.microsoft.com/office/powerpoint/2010/main" val="116243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The Yellow </a:t>
            </a:r>
            <a:r>
              <a:rPr lang="en-GB" dirty="0" smtClean="0"/>
              <a:t>Book:</a:t>
            </a:r>
            <a:endParaRPr lang="en-GB" dirty="0"/>
          </a:p>
        </p:txBody>
      </p:sp>
      <p:sp>
        <p:nvSpPr>
          <p:cNvPr id="3" name="Content Placeholder 2"/>
          <p:cNvSpPr>
            <a:spLocks noGrp="1"/>
          </p:cNvSpPr>
          <p:nvPr>
            <p:ph idx="1"/>
          </p:nvPr>
        </p:nvSpPr>
        <p:spPr>
          <a:xfrm>
            <a:off x="2422004" y="1628800"/>
            <a:ext cx="9144000" cy="4267200"/>
          </a:xfrm>
        </p:spPr>
        <p:txBody>
          <a:bodyPr>
            <a:noAutofit/>
          </a:bodyPr>
          <a:lstStyle/>
          <a:p>
            <a:r>
              <a:rPr lang="en-GB" dirty="0"/>
              <a:t>Lord Henry gives Dorian a copy of the yellow book as a gift. </a:t>
            </a:r>
            <a:endParaRPr lang="en-GB" dirty="0" smtClean="0"/>
          </a:p>
          <a:p>
            <a:pPr lvl="1"/>
            <a:r>
              <a:rPr lang="en-GB" sz="2400" dirty="0" smtClean="0"/>
              <a:t>Although </a:t>
            </a:r>
            <a:r>
              <a:rPr lang="en-GB" sz="2400" dirty="0"/>
              <a:t>he never gives the title, Wilde describes the book as a French novel that charts the outrageous experiences of its pleasure-seeking protagonist (we can fairly assume that the book in question is </a:t>
            </a:r>
            <a:r>
              <a:rPr lang="en-GB" sz="2400" dirty="0" err="1"/>
              <a:t>Joris</a:t>
            </a:r>
            <a:r>
              <a:rPr lang="en-GB" sz="2400" dirty="0"/>
              <a:t>-Karl </a:t>
            </a:r>
            <a:r>
              <a:rPr lang="en-GB" sz="2400" dirty="0" err="1"/>
              <a:t>Huysman’s</a:t>
            </a:r>
            <a:r>
              <a:rPr lang="en-GB" sz="2400" dirty="0"/>
              <a:t> decadent nineteenth-century novel </a:t>
            </a:r>
            <a:r>
              <a:rPr lang="en-GB" sz="2400" i="1" dirty="0"/>
              <a:t>À </a:t>
            </a:r>
            <a:r>
              <a:rPr lang="en-GB" sz="2400" i="1" dirty="0" err="1"/>
              <a:t>Rebours</a:t>
            </a:r>
            <a:r>
              <a:rPr lang="en-GB" sz="2400" i="1" dirty="0"/>
              <a:t>, </a:t>
            </a:r>
            <a:r>
              <a:rPr lang="en-GB" sz="2400" dirty="0"/>
              <a:t>translated as “Against the Grain”  or “Against Nature”). </a:t>
            </a:r>
            <a:endParaRPr lang="en-GB" sz="2400" dirty="0" smtClean="0"/>
          </a:p>
          <a:p>
            <a:r>
              <a:rPr lang="en-GB" dirty="0" smtClean="0"/>
              <a:t>The </a:t>
            </a:r>
            <a:r>
              <a:rPr lang="en-GB" dirty="0"/>
              <a:t>book becomes like Holy Scripture to Dorian, who buys nearly a dozen copies and bases his life and actions on it. </a:t>
            </a:r>
            <a:endParaRPr lang="en-GB" dirty="0" smtClean="0"/>
          </a:p>
          <a:p>
            <a:r>
              <a:rPr lang="en-GB" dirty="0" smtClean="0"/>
              <a:t>The </a:t>
            </a:r>
            <a:r>
              <a:rPr lang="en-GB" dirty="0"/>
              <a:t>book represents the profound and damaging influence that art can have over an individual and serves as a warning to those who would surrender themselves so completely to such an influence.</a:t>
            </a:r>
          </a:p>
          <a:p>
            <a:pPr marL="0" indent="0">
              <a:buNone/>
            </a:pPr>
            <a:endParaRPr lang="en-GB" dirty="0"/>
          </a:p>
        </p:txBody>
      </p:sp>
      <p:pic>
        <p:nvPicPr>
          <p:cNvPr id="4" name="Picture 3"/>
          <p:cNvPicPr>
            <a:picLocks noChangeAspect="1"/>
          </p:cNvPicPr>
          <p:nvPr/>
        </p:nvPicPr>
        <p:blipFill rotWithShape="1">
          <a:blip r:embed="rId2"/>
          <a:srcRect l="15618" t="-12304" r="-15618" b="43456"/>
          <a:stretch/>
        </p:blipFill>
        <p:spPr>
          <a:xfrm>
            <a:off x="10164358" y="-306445"/>
            <a:ext cx="2194750" cy="2367293"/>
          </a:xfrm>
          <a:prstGeom prst="rect">
            <a:avLst/>
          </a:prstGeom>
        </p:spPr>
      </p:pic>
      <p:pic>
        <p:nvPicPr>
          <p:cNvPr id="5" name="Picture 4"/>
          <p:cNvPicPr>
            <a:picLocks noChangeAspect="1"/>
          </p:cNvPicPr>
          <p:nvPr/>
        </p:nvPicPr>
        <p:blipFill>
          <a:blip r:embed="rId3"/>
          <a:stretch>
            <a:fillRect/>
          </a:stretch>
        </p:blipFill>
        <p:spPr>
          <a:xfrm>
            <a:off x="681478" y="4365104"/>
            <a:ext cx="1579001" cy="1987468"/>
          </a:xfrm>
          <a:prstGeom prst="rect">
            <a:avLst/>
          </a:prstGeom>
        </p:spPr>
      </p:pic>
      <p:pic>
        <p:nvPicPr>
          <p:cNvPr id="6" name="Picture 5"/>
          <p:cNvPicPr>
            <a:picLocks noChangeAspect="1"/>
          </p:cNvPicPr>
          <p:nvPr/>
        </p:nvPicPr>
        <p:blipFill>
          <a:blip r:embed="rId4"/>
          <a:stretch>
            <a:fillRect/>
          </a:stretch>
        </p:blipFill>
        <p:spPr>
          <a:xfrm>
            <a:off x="189756" y="76200"/>
            <a:ext cx="2134791" cy="3352800"/>
          </a:xfrm>
          <a:prstGeom prst="rect">
            <a:avLst/>
          </a:prstGeom>
        </p:spPr>
      </p:pic>
    </p:spTree>
    <p:extLst>
      <p:ext uri="{BB962C8B-B14F-4D97-AF65-F5344CB8AC3E}">
        <p14:creationId xmlns:p14="http://schemas.microsoft.com/office/powerpoint/2010/main" val="4209410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Motifs:</a:t>
            </a:r>
            <a:endParaRPr lang="en-GB" dirty="0"/>
          </a:p>
        </p:txBody>
      </p:sp>
      <p:sp>
        <p:nvSpPr>
          <p:cNvPr id="3" name="Content Placeholder 2"/>
          <p:cNvSpPr>
            <a:spLocks noGrp="1"/>
          </p:cNvSpPr>
          <p:nvPr>
            <p:ph idx="1"/>
          </p:nvPr>
        </p:nvSpPr>
        <p:spPr>
          <a:xfrm>
            <a:off x="2170484" y="1709506"/>
            <a:ext cx="9144000" cy="4267200"/>
          </a:xfrm>
        </p:spPr>
        <p:txBody>
          <a:bodyPr/>
          <a:lstStyle/>
          <a:p>
            <a:r>
              <a:rPr lang="en-GB" i="1" dirty="0"/>
              <a:t>Motifs are recurring structures, contrasts, and literary devices that can help to develop and inform the text’s major themes.</a:t>
            </a:r>
            <a:endParaRPr lang="en-GB" dirty="0"/>
          </a:p>
          <a:p>
            <a:r>
              <a:rPr lang="en-GB" dirty="0"/>
              <a:t>Some of the </a:t>
            </a:r>
            <a:r>
              <a:rPr lang="en-GB" dirty="0" smtClean="0"/>
              <a:t>motifs </a:t>
            </a:r>
            <a:r>
              <a:rPr lang="en-GB" dirty="0"/>
              <a:t>to take into consideration are:</a:t>
            </a:r>
          </a:p>
          <a:p>
            <a:pPr lvl="1"/>
            <a:r>
              <a:rPr lang="en-GB" sz="2400" dirty="0"/>
              <a:t>The Picture of Dorian </a:t>
            </a:r>
            <a:r>
              <a:rPr lang="en-GB" sz="2400" dirty="0" err="1"/>
              <a:t>Gray</a:t>
            </a:r>
            <a:endParaRPr lang="en-GB" sz="2400" dirty="0"/>
          </a:p>
          <a:p>
            <a:pPr lvl="1"/>
            <a:r>
              <a:rPr lang="en-GB" sz="2400" dirty="0"/>
              <a:t>Homoerotic Male Relationships</a:t>
            </a:r>
          </a:p>
          <a:p>
            <a:pPr lvl="1"/>
            <a:r>
              <a:rPr lang="en-GB" sz="2400" dirty="0"/>
              <a:t>The Colour White</a:t>
            </a:r>
          </a:p>
          <a:p>
            <a:pPr lvl="1"/>
            <a:endParaRPr lang="en-GB" dirty="0"/>
          </a:p>
        </p:txBody>
      </p:sp>
      <p:pic>
        <p:nvPicPr>
          <p:cNvPr id="4" name="Picture 3"/>
          <p:cNvPicPr>
            <a:picLocks noChangeAspect="1"/>
          </p:cNvPicPr>
          <p:nvPr/>
        </p:nvPicPr>
        <p:blipFill>
          <a:blip r:embed="rId2"/>
          <a:stretch>
            <a:fillRect/>
          </a:stretch>
        </p:blipFill>
        <p:spPr>
          <a:xfrm>
            <a:off x="8428984" y="2920162"/>
            <a:ext cx="2883658" cy="2853175"/>
          </a:xfrm>
          <a:prstGeom prst="rect">
            <a:avLst/>
          </a:prstGeom>
        </p:spPr>
      </p:pic>
      <p:pic>
        <p:nvPicPr>
          <p:cNvPr id="5" name="Picture 4"/>
          <p:cNvPicPr>
            <a:picLocks noChangeAspect="1"/>
          </p:cNvPicPr>
          <p:nvPr/>
        </p:nvPicPr>
        <p:blipFill>
          <a:blip r:embed="rId3"/>
          <a:stretch>
            <a:fillRect/>
          </a:stretch>
        </p:blipFill>
        <p:spPr>
          <a:xfrm>
            <a:off x="189756" y="110868"/>
            <a:ext cx="1512168" cy="2369063"/>
          </a:xfrm>
          <a:prstGeom prst="rect">
            <a:avLst/>
          </a:prstGeom>
        </p:spPr>
      </p:pic>
      <p:pic>
        <p:nvPicPr>
          <p:cNvPr id="6" name="Picture 5"/>
          <p:cNvPicPr>
            <a:picLocks noChangeAspect="1"/>
          </p:cNvPicPr>
          <p:nvPr/>
        </p:nvPicPr>
        <p:blipFill rotWithShape="1">
          <a:blip r:embed="rId4"/>
          <a:srcRect l="15744" r="36811"/>
          <a:stretch/>
        </p:blipFill>
        <p:spPr>
          <a:xfrm>
            <a:off x="189756" y="3436689"/>
            <a:ext cx="2304256" cy="3237766"/>
          </a:xfrm>
          <a:prstGeom prst="rect">
            <a:avLst/>
          </a:prstGeom>
        </p:spPr>
      </p:pic>
      <p:pic>
        <p:nvPicPr>
          <p:cNvPr id="7" name="Picture 6"/>
          <p:cNvPicPr>
            <a:picLocks noChangeAspect="1"/>
          </p:cNvPicPr>
          <p:nvPr/>
        </p:nvPicPr>
        <p:blipFill rotWithShape="1">
          <a:blip r:embed="rId5"/>
          <a:srcRect l="24798" r="20035"/>
          <a:stretch/>
        </p:blipFill>
        <p:spPr>
          <a:xfrm>
            <a:off x="5302324" y="3941884"/>
            <a:ext cx="2448273" cy="2394618"/>
          </a:xfrm>
          <a:prstGeom prst="rect">
            <a:avLst/>
          </a:prstGeom>
        </p:spPr>
      </p:pic>
      <p:pic>
        <p:nvPicPr>
          <p:cNvPr id="8" name="Picture 7"/>
          <p:cNvPicPr>
            <a:picLocks noChangeAspect="1"/>
          </p:cNvPicPr>
          <p:nvPr/>
        </p:nvPicPr>
        <p:blipFill rotWithShape="1">
          <a:blip r:embed="rId6"/>
          <a:srcRect l="18518" t="23465" r="21002"/>
          <a:stretch/>
        </p:blipFill>
        <p:spPr>
          <a:xfrm>
            <a:off x="9118748" y="146589"/>
            <a:ext cx="2888062" cy="1486271"/>
          </a:xfrm>
          <a:prstGeom prst="rect">
            <a:avLst/>
          </a:prstGeom>
        </p:spPr>
      </p:pic>
    </p:spTree>
    <p:extLst>
      <p:ext uri="{BB962C8B-B14F-4D97-AF65-F5344CB8AC3E}">
        <p14:creationId xmlns:p14="http://schemas.microsoft.com/office/powerpoint/2010/main" val="189008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Definition of a Theme:</a:t>
            </a:r>
          </a:p>
        </p:txBody>
      </p:sp>
      <p:sp>
        <p:nvSpPr>
          <p:cNvPr id="3" name="Content Placeholder 2"/>
          <p:cNvSpPr>
            <a:spLocks noGrp="1"/>
          </p:cNvSpPr>
          <p:nvPr>
            <p:ph idx="1"/>
          </p:nvPr>
        </p:nvSpPr>
        <p:spPr/>
        <p:txBody>
          <a:bodyPr>
            <a:normAutofit fontScale="92500" lnSpcReduction="10000"/>
          </a:bodyPr>
          <a:lstStyle/>
          <a:p>
            <a:r>
              <a:rPr lang="en-US" sz="2600" dirty="0"/>
              <a:t>Themes are usually about BIG IDEAS.  For example:</a:t>
            </a:r>
          </a:p>
          <a:p>
            <a:pPr lvl="1"/>
            <a:r>
              <a:rPr lang="en-US" sz="2600" dirty="0"/>
              <a:t>Freedom</a:t>
            </a:r>
          </a:p>
          <a:p>
            <a:pPr lvl="1"/>
            <a:r>
              <a:rPr lang="en-US" sz="2600" dirty="0"/>
              <a:t>Trust</a:t>
            </a:r>
          </a:p>
          <a:p>
            <a:pPr lvl="1"/>
            <a:r>
              <a:rPr lang="en-US" sz="2600" dirty="0"/>
              <a:t>Friendship</a:t>
            </a:r>
          </a:p>
          <a:p>
            <a:pPr lvl="1"/>
            <a:r>
              <a:rPr lang="en-US" sz="2600" dirty="0"/>
              <a:t>Good vs. Evil</a:t>
            </a:r>
          </a:p>
          <a:p>
            <a:pPr lvl="1"/>
            <a:r>
              <a:rPr lang="en-US" sz="2600" dirty="0"/>
              <a:t>And much, much </a:t>
            </a:r>
            <a:r>
              <a:rPr lang="en-US" sz="2600" dirty="0" smtClean="0"/>
              <a:t>more</a:t>
            </a:r>
          </a:p>
          <a:p>
            <a:r>
              <a:rPr lang="en-US" sz="2600" dirty="0"/>
              <a:t>Theme is the underlying meaning of the story</a:t>
            </a:r>
            <a:r>
              <a:rPr lang="en-US" sz="2600" dirty="0" smtClean="0"/>
              <a:t>.</a:t>
            </a:r>
            <a:endParaRPr lang="en-US" sz="2600" dirty="0"/>
          </a:p>
          <a:p>
            <a:r>
              <a:rPr lang="en-US" sz="2600" dirty="0"/>
              <a:t>It is a universal </a:t>
            </a:r>
            <a:r>
              <a:rPr lang="en-US" sz="2600" b="1" dirty="0"/>
              <a:t>Truth</a:t>
            </a:r>
            <a:r>
              <a:rPr lang="en-US" sz="2600" dirty="0" smtClean="0"/>
              <a:t>.</a:t>
            </a:r>
            <a:endParaRPr lang="en-US" sz="2600" dirty="0"/>
          </a:p>
          <a:p>
            <a:r>
              <a:rPr lang="en-US" sz="2600" dirty="0"/>
              <a:t>It is a significant </a:t>
            </a:r>
            <a:r>
              <a:rPr lang="en-US" sz="2600" b="1" dirty="0"/>
              <a:t>statement</a:t>
            </a:r>
            <a:r>
              <a:rPr lang="en-US" sz="2600" dirty="0"/>
              <a:t> the story is making about </a:t>
            </a:r>
            <a:r>
              <a:rPr lang="en-US" sz="2600" b="1" dirty="0"/>
              <a:t>society, </a:t>
            </a:r>
            <a:r>
              <a:rPr lang="en-US" sz="2600" dirty="0"/>
              <a:t>human nature or the human condition.</a:t>
            </a:r>
          </a:p>
          <a:p>
            <a:endParaRPr lang="en-GB" sz="2600" dirty="0"/>
          </a:p>
          <a:p>
            <a:endParaRPr lang="en-GB" dirty="0"/>
          </a:p>
        </p:txBody>
      </p:sp>
      <p:pic>
        <p:nvPicPr>
          <p:cNvPr id="4" name="Picture 3"/>
          <p:cNvPicPr>
            <a:picLocks noChangeAspect="1"/>
          </p:cNvPicPr>
          <p:nvPr/>
        </p:nvPicPr>
        <p:blipFill>
          <a:blip r:embed="rId2"/>
          <a:stretch>
            <a:fillRect/>
          </a:stretch>
        </p:blipFill>
        <p:spPr>
          <a:xfrm>
            <a:off x="8953723" y="1772816"/>
            <a:ext cx="3235102" cy="3381640"/>
          </a:xfrm>
          <a:prstGeom prst="rect">
            <a:avLst/>
          </a:prstGeom>
        </p:spPr>
      </p:pic>
      <p:pic>
        <p:nvPicPr>
          <p:cNvPr id="5" name="Picture 4"/>
          <p:cNvPicPr>
            <a:picLocks noChangeAspect="1"/>
          </p:cNvPicPr>
          <p:nvPr/>
        </p:nvPicPr>
        <p:blipFill>
          <a:blip r:embed="rId3"/>
          <a:stretch>
            <a:fillRect/>
          </a:stretch>
        </p:blipFill>
        <p:spPr>
          <a:xfrm>
            <a:off x="117748" y="116632"/>
            <a:ext cx="1261981" cy="2036240"/>
          </a:xfrm>
          <a:prstGeom prst="rect">
            <a:avLst/>
          </a:prstGeom>
        </p:spPr>
      </p:pic>
    </p:spTree>
    <p:extLst>
      <p:ext uri="{BB962C8B-B14F-4D97-AF65-F5344CB8AC3E}">
        <p14:creationId xmlns:p14="http://schemas.microsoft.com/office/powerpoint/2010/main" val="252589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The Picture of Dorian </a:t>
            </a:r>
            <a:r>
              <a:rPr lang="en-GB" dirty="0" err="1" smtClean="0"/>
              <a:t>Gray</a:t>
            </a:r>
            <a:r>
              <a:rPr lang="en-GB" dirty="0" smtClean="0"/>
              <a:t>:</a:t>
            </a:r>
            <a:endParaRPr lang="en-GB" dirty="0"/>
          </a:p>
        </p:txBody>
      </p:sp>
      <p:sp>
        <p:nvSpPr>
          <p:cNvPr id="3" name="Content Placeholder 2"/>
          <p:cNvSpPr>
            <a:spLocks noGrp="1"/>
          </p:cNvSpPr>
          <p:nvPr>
            <p:ph idx="1"/>
          </p:nvPr>
        </p:nvSpPr>
        <p:spPr/>
        <p:txBody>
          <a:bodyPr/>
          <a:lstStyle/>
          <a:p>
            <a:r>
              <a:rPr lang="en-GB" dirty="0"/>
              <a:t>The picture of Dorian </a:t>
            </a:r>
            <a:r>
              <a:rPr lang="en-GB" dirty="0" err="1"/>
              <a:t>Gray</a:t>
            </a:r>
            <a:r>
              <a:rPr lang="en-GB" dirty="0"/>
              <a:t>, </a:t>
            </a:r>
            <a:endParaRPr lang="en-GB" dirty="0" smtClean="0"/>
          </a:p>
          <a:p>
            <a:pPr lvl="1"/>
            <a:r>
              <a:rPr lang="en-GB" sz="2400" dirty="0" smtClean="0"/>
              <a:t>“</a:t>
            </a:r>
            <a:r>
              <a:rPr lang="en-GB" sz="2400" i="1" dirty="0"/>
              <a:t>the most magical of mirrors</a:t>
            </a:r>
            <a:r>
              <a:rPr lang="en-GB" sz="2400" dirty="0"/>
              <a:t>,” shows Dorian the physical burdens of age and sin from which he has been spared. </a:t>
            </a:r>
            <a:endParaRPr lang="en-GB" sz="2400" dirty="0" smtClean="0"/>
          </a:p>
          <a:p>
            <a:r>
              <a:rPr lang="en-GB" dirty="0" smtClean="0"/>
              <a:t>For </a:t>
            </a:r>
            <a:r>
              <a:rPr lang="en-GB" dirty="0"/>
              <a:t>a time, Dorian sets his conscience aside and lives his life according to a single goal: </a:t>
            </a:r>
            <a:endParaRPr lang="en-GB" dirty="0" smtClean="0"/>
          </a:p>
          <a:p>
            <a:pPr lvl="1"/>
            <a:r>
              <a:rPr lang="en-GB" sz="2400" dirty="0" smtClean="0"/>
              <a:t>achieving </a:t>
            </a:r>
            <a:r>
              <a:rPr lang="en-GB" sz="2400" dirty="0"/>
              <a:t>pleasure. </a:t>
            </a:r>
            <a:endParaRPr lang="en-GB" sz="2400" dirty="0" smtClean="0"/>
          </a:p>
          <a:p>
            <a:r>
              <a:rPr lang="en-GB" dirty="0" smtClean="0"/>
              <a:t>His </a:t>
            </a:r>
            <a:r>
              <a:rPr lang="en-GB" dirty="0"/>
              <a:t>painted image, however, asserts itself as his conscience and hounds him with the knowledge of his crimes: </a:t>
            </a:r>
            <a:endParaRPr lang="en-GB" dirty="0" smtClean="0"/>
          </a:p>
          <a:p>
            <a:pPr lvl="1"/>
            <a:r>
              <a:rPr lang="en-GB" sz="2400" dirty="0" smtClean="0"/>
              <a:t>there </a:t>
            </a:r>
            <a:r>
              <a:rPr lang="en-GB" sz="2400" dirty="0"/>
              <a:t>he sees the cruelty he showed to Sibyl Vane and the blood he spilled killing Basil </a:t>
            </a:r>
            <a:r>
              <a:rPr lang="en-GB" sz="2400" dirty="0" err="1"/>
              <a:t>Hallward</a:t>
            </a:r>
            <a:r>
              <a:rPr lang="en-GB" sz="2400" dirty="0"/>
              <a:t>.</a:t>
            </a:r>
          </a:p>
          <a:p>
            <a:endParaRPr lang="en-GB" dirty="0"/>
          </a:p>
        </p:txBody>
      </p:sp>
      <p:pic>
        <p:nvPicPr>
          <p:cNvPr id="4" name="Picture 3"/>
          <p:cNvPicPr>
            <a:picLocks noChangeAspect="1"/>
          </p:cNvPicPr>
          <p:nvPr/>
        </p:nvPicPr>
        <p:blipFill>
          <a:blip r:embed="rId2"/>
          <a:stretch>
            <a:fillRect/>
          </a:stretch>
        </p:blipFill>
        <p:spPr>
          <a:xfrm>
            <a:off x="9842414" y="71769"/>
            <a:ext cx="2228662" cy="2205103"/>
          </a:xfrm>
          <a:prstGeom prst="rect">
            <a:avLst/>
          </a:prstGeom>
        </p:spPr>
      </p:pic>
      <p:pic>
        <p:nvPicPr>
          <p:cNvPr id="5" name="Picture 4"/>
          <p:cNvPicPr>
            <a:picLocks noChangeAspect="1"/>
          </p:cNvPicPr>
          <p:nvPr/>
        </p:nvPicPr>
        <p:blipFill>
          <a:blip r:embed="rId3"/>
          <a:stretch>
            <a:fillRect/>
          </a:stretch>
        </p:blipFill>
        <p:spPr>
          <a:xfrm>
            <a:off x="117748" y="116632"/>
            <a:ext cx="1511939" cy="2371550"/>
          </a:xfrm>
          <a:prstGeom prst="rect">
            <a:avLst/>
          </a:prstGeom>
        </p:spPr>
      </p:pic>
      <p:pic>
        <p:nvPicPr>
          <p:cNvPr id="6" name="Picture 5"/>
          <p:cNvPicPr>
            <a:picLocks noChangeAspect="1"/>
          </p:cNvPicPr>
          <p:nvPr/>
        </p:nvPicPr>
        <p:blipFill>
          <a:blip r:embed="rId4"/>
          <a:stretch>
            <a:fillRect/>
          </a:stretch>
        </p:blipFill>
        <p:spPr>
          <a:xfrm>
            <a:off x="10130446" y="2791874"/>
            <a:ext cx="1724606" cy="2437326"/>
          </a:xfrm>
          <a:prstGeom prst="rect">
            <a:avLst/>
          </a:prstGeom>
        </p:spPr>
      </p:pic>
    </p:spTree>
    <p:extLst>
      <p:ext uri="{BB962C8B-B14F-4D97-AF65-F5344CB8AC3E}">
        <p14:creationId xmlns:p14="http://schemas.microsoft.com/office/powerpoint/2010/main" val="230345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756" y="379065"/>
            <a:ext cx="9143998" cy="1020762"/>
          </a:xfrm>
        </p:spPr>
        <p:txBody>
          <a:bodyPr/>
          <a:lstStyle/>
          <a:p>
            <a:pPr algn="ctr"/>
            <a:r>
              <a:rPr lang="en-GB" dirty="0"/>
              <a:t>Homoerotic Male </a:t>
            </a:r>
            <a:r>
              <a:rPr lang="en-GB" dirty="0" smtClean="0"/>
              <a:t>Relationships:</a:t>
            </a:r>
            <a:endParaRPr lang="en-GB" dirty="0"/>
          </a:p>
        </p:txBody>
      </p:sp>
      <p:sp>
        <p:nvSpPr>
          <p:cNvPr id="3" name="Content Placeholder 2"/>
          <p:cNvSpPr>
            <a:spLocks noGrp="1"/>
          </p:cNvSpPr>
          <p:nvPr>
            <p:ph idx="1"/>
          </p:nvPr>
        </p:nvSpPr>
        <p:spPr>
          <a:xfrm>
            <a:off x="1522414" y="1700808"/>
            <a:ext cx="9756574" cy="4896544"/>
          </a:xfrm>
        </p:spPr>
        <p:txBody>
          <a:bodyPr>
            <a:normAutofit fontScale="92500" lnSpcReduction="10000"/>
          </a:bodyPr>
          <a:lstStyle/>
          <a:p>
            <a:r>
              <a:rPr lang="en-GB" dirty="0"/>
              <a:t>The homoerotic bonds between men play a large role in structuring the novel. </a:t>
            </a:r>
            <a:endParaRPr lang="en-GB" dirty="0" smtClean="0"/>
          </a:p>
          <a:p>
            <a:pPr lvl="1"/>
            <a:r>
              <a:rPr lang="en-GB" sz="2400" dirty="0" smtClean="0"/>
              <a:t>Basil’s </a:t>
            </a:r>
            <a:r>
              <a:rPr lang="en-GB" sz="2400" dirty="0"/>
              <a:t>painting depends upon his adoration of Dorian’s beauty; </a:t>
            </a:r>
            <a:endParaRPr lang="en-GB" sz="2400" dirty="0" smtClean="0"/>
          </a:p>
          <a:p>
            <a:pPr lvl="1"/>
            <a:r>
              <a:rPr lang="en-GB" sz="2400" dirty="0" smtClean="0"/>
              <a:t>Lord </a:t>
            </a:r>
            <a:r>
              <a:rPr lang="en-GB" sz="2400" dirty="0"/>
              <a:t>Henry is overcome with the desire to seduce Dorian and mould him into the realization of a type. </a:t>
            </a:r>
            <a:endParaRPr lang="en-GB" sz="2400" dirty="0" smtClean="0"/>
          </a:p>
          <a:p>
            <a:r>
              <a:rPr lang="en-GB" dirty="0" smtClean="0"/>
              <a:t>This </a:t>
            </a:r>
            <a:r>
              <a:rPr lang="en-GB" dirty="0"/>
              <a:t>camaraderie between men fits into Wilde’s larger aesthetic values, for it returns him to antiquity, where an appreciation of youth and beauty was not only fundamental to culture but was also expressed as a physical relationship between men. </a:t>
            </a:r>
            <a:endParaRPr lang="en-GB" dirty="0" smtClean="0"/>
          </a:p>
          <a:p>
            <a:r>
              <a:rPr lang="en-GB" dirty="0" smtClean="0"/>
              <a:t>As </a:t>
            </a:r>
            <a:r>
              <a:rPr lang="en-GB" dirty="0"/>
              <a:t>a homosexual living in an intolerant society, Wilde asserted this philosophy partially in an attempt to justify his own lifestyle. </a:t>
            </a:r>
            <a:endParaRPr lang="en-GB" dirty="0" smtClean="0"/>
          </a:p>
          <a:p>
            <a:pPr lvl="1"/>
            <a:r>
              <a:rPr lang="en-GB" sz="2400" dirty="0" smtClean="0"/>
              <a:t>For </a:t>
            </a:r>
            <a:r>
              <a:rPr lang="en-GB" sz="2400" dirty="0"/>
              <a:t>Wilde, homosexuality was not a sordid vice but rather a sign of refined culture</a:t>
            </a:r>
            <a:r>
              <a:rPr lang="en-GB" sz="2400" dirty="0" smtClean="0"/>
              <a:t>.</a:t>
            </a:r>
          </a:p>
          <a:p>
            <a:pPr lvl="1"/>
            <a:r>
              <a:rPr lang="en-GB" sz="2400" dirty="0" smtClean="0"/>
              <a:t> </a:t>
            </a:r>
            <a:r>
              <a:rPr lang="en-GB" sz="2400" dirty="0"/>
              <a:t>As he claimed rather romantically during his trial for </a:t>
            </a:r>
            <a:r>
              <a:rPr lang="en-GB" sz="2400" i="1" dirty="0"/>
              <a:t>“gross indecency</a:t>
            </a:r>
            <a:r>
              <a:rPr lang="en-GB" sz="2400" dirty="0"/>
              <a:t>” between men, the affection between an older and younger man places one in the tradition of Plato, Michelangelo, and Shakespeare.</a:t>
            </a:r>
          </a:p>
          <a:p>
            <a:endParaRPr lang="en-GB" dirty="0"/>
          </a:p>
          <a:p>
            <a:endParaRPr lang="en-GB" dirty="0"/>
          </a:p>
        </p:txBody>
      </p:sp>
      <p:pic>
        <p:nvPicPr>
          <p:cNvPr id="4" name="Picture 3"/>
          <p:cNvPicPr>
            <a:picLocks noChangeAspect="1"/>
          </p:cNvPicPr>
          <p:nvPr/>
        </p:nvPicPr>
        <p:blipFill>
          <a:blip r:embed="rId2"/>
          <a:stretch>
            <a:fillRect/>
          </a:stretch>
        </p:blipFill>
        <p:spPr>
          <a:xfrm>
            <a:off x="189756" y="30796"/>
            <a:ext cx="1194865" cy="1874204"/>
          </a:xfrm>
          <a:prstGeom prst="rect">
            <a:avLst/>
          </a:prstGeom>
        </p:spPr>
      </p:pic>
      <p:pic>
        <p:nvPicPr>
          <p:cNvPr id="5" name="Picture 4"/>
          <p:cNvPicPr>
            <a:picLocks noChangeAspect="1"/>
          </p:cNvPicPr>
          <p:nvPr/>
        </p:nvPicPr>
        <p:blipFill>
          <a:blip r:embed="rId3"/>
          <a:stretch>
            <a:fillRect/>
          </a:stretch>
        </p:blipFill>
        <p:spPr>
          <a:xfrm>
            <a:off x="9190756" y="62764"/>
            <a:ext cx="2889754" cy="1487553"/>
          </a:xfrm>
          <a:prstGeom prst="rect">
            <a:avLst/>
          </a:prstGeom>
        </p:spPr>
      </p:pic>
    </p:spTree>
    <p:extLst>
      <p:ext uri="{BB962C8B-B14F-4D97-AF65-F5344CB8AC3E}">
        <p14:creationId xmlns:p14="http://schemas.microsoft.com/office/powerpoint/2010/main" val="104458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The Colour </a:t>
            </a:r>
            <a:r>
              <a:rPr lang="en-GB" dirty="0" smtClean="0"/>
              <a:t>White:</a:t>
            </a:r>
            <a:endParaRPr lang="en-GB" dirty="0"/>
          </a:p>
        </p:txBody>
      </p:sp>
      <p:sp>
        <p:nvSpPr>
          <p:cNvPr id="3" name="Content Placeholder 2"/>
          <p:cNvSpPr>
            <a:spLocks noGrp="1"/>
          </p:cNvSpPr>
          <p:nvPr>
            <p:ph idx="1"/>
          </p:nvPr>
        </p:nvSpPr>
        <p:spPr>
          <a:xfrm>
            <a:off x="477788" y="1774032"/>
            <a:ext cx="11449272" cy="5112568"/>
          </a:xfrm>
        </p:spPr>
        <p:txBody>
          <a:bodyPr>
            <a:normAutofit fontScale="92500" lnSpcReduction="20000"/>
          </a:bodyPr>
          <a:lstStyle/>
          <a:p>
            <a:r>
              <a:rPr lang="en-GB" dirty="0"/>
              <a:t>Interestingly, Dorian’s trajectory from figure of innocence to figure of degradation can be charted by Wilde’s use of the colour white</a:t>
            </a:r>
            <a:r>
              <a:rPr lang="en-GB" dirty="0" smtClean="0"/>
              <a:t>.</a:t>
            </a:r>
          </a:p>
          <a:p>
            <a:r>
              <a:rPr lang="en-GB" dirty="0" smtClean="0"/>
              <a:t>White </a:t>
            </a:r>
            <a:r>
              <a:rPr lang="en-GB" dirty="0"/>
              <a:t>usually connotes innocence and blankness, as it does when Dorian is first introduced. </a:t>
            </a:r>
            <a:endParaRPr lang="en-GB" dirty="0" smtClean="0"/>
          </a:p>
          <a:p>
            <a:pPr lvl="1"/>
            <a:r>
              <a:rPr lang="en-GB" sz="2400" dirty="0" smtClean="0"/>
              <a:t>It </a:t>
            </a:r>
            <a:r>
              <a:rPr lang="en-GB" sz="2400" dirty="0"/>
              <a:t>is, in fact, “the white purity” of Dorian’s boyhood that Lord Henry finds so captivating. </a:t>
            </a:r>
            <a:endParaRPr lang="en-GB" sz="2400" dirty="0" smtClean="0"/>
          </a:p>
          <a:p>
            <a:pPr lvl="1"/>
            <a:r>
              <a:rPr lang="en-GB" sz="2400" dirty="0" smtClean="0"/>
              <a:t>Basil </a:t>
            </a:r>
            <a:r>
              <a:rPr lang="en-GB" sz="2400" dirty="0"/>
              <a:t>invokes whiteness when he learns that Dorian has sacrificed his innocence, and, as the artist stares in horror at the ruined portrait, he quotes a biblical verse from the Book of Isaiah: “</a:t>
            </a:r>
            <a:r>
              <a:rPr lang="en-GB" sz="2400" i="1" dirty="0"/>
              <a:t>Though your sins be as scarlet, yet I will make them as white as snow</a:t>
            </a:r>
            <a:r>
              <a:rPr lang="en-GB" sz="2400" i="1" dirty="0" smtClean="0"/>
              <a:t>.</a:t>
            </a:r>
            <a:r>
              <a:rPr lang="en-GB" sz="2400" dirty="0" smtClean="0"/>
              <a:t>”</a:t>
            </a:r>
          </a:p>
          <a:p>
            <a:pPr lvl="1"/>
            <a:r>
              <a:rPr lang="en-GB" sz="2400" dirty="0" smtClean="0"/>
              <a:t>But </a:t>
            </a:r>
            <a:r>
              <a:rPr lang="en-GB" sz="2400" dirty="0"/>
              <a:t>the days of Dorian’s innocence are over. </a:t>
            </a:r>
            <a:endParaRPr lang="en-GB" sz="2400" dirty="0" smtClean="0"/>
          </a:p>
          <a:p>
            <a:r>
              <a:rPr lang="en-GB" dirty="0" smtClean="0"/>
              <a:t>It </a:t>
            </a:r>
            <a:r>
              <a:rPr lang="en-GB" dirty="0"/>
              <a:t>is a quality he now eschews, and, tellingly, when he orders flowers, he demands “</a:t>
            </a:r>
            <a:r>
              <a:rPr lang="en-GB" i="1" dirty="0"/>
              <a:t>as few white ones as possible</a:t>
            </a:r>
            <a:r>
              <a:rPr lang="en-GB" dirty="0"/>
              <a:t>.” </a:t>
            </a:r>
            <a:endParaRPr lang="en-GB" dirty="0" smtClean="0"/>
          </a:p>
          <a:p>
            <a:r>
              <a:rPr lang="en-GB" dirty="0" smtClean="0"/>
              <a:t>When </a:t>
            </a:r>
            <a:r>
              <a:rPr lang="en-GB" dirty="0"/>
              <a:t>the colour appears again, in the form of James Vane’s face—“</a:t>
            </a:r>
            <a:r>
              <a:rPr lang="en-GB" i="1" dirty="0"/>
              <a:t>like a white handkerchief</a:t>
            </a:r>
            <a:r>
              <a:rPr lang="en-GB" dirty="0"/>
              <a:t>”—peering in through a window, it has been transformed from the colour of innocence to the colour of death. </a:t>
            </a:r>
            <a:endParaRPr lang="en-GB" dirty="0" smtClean="0"/>
          </a:p>
          <a:p>
            <a:r>
              <a:rPr lang="en-GB" dirty="0" smtClean="0"/>
              <a:t>It </a:t>
            </a:r>
            <a:r>
              <a:rPr lang="en-GB" dirty="0"/>
              <a:t>is this threatening pall that makes Dorian long, at the novel’s end, for his “</a:t>
            </a:r>
            <a:r>
              <a:rPr lang="en-GB" i="1" dirty="0"/>
              <a:t>rose-white boyhood</a:t>
            </a:r>
            <a:r>
              <a:rPr lang="en-GB" dirty="0"/>
              <a:t>,” but the hope is in vain, and he proves unable to wash away the stains of his sins</a:t>
            </a:r>
            <a:r>
              <a:rPr lang="en-GB" dirty="0" smtClean="0"/>
              <a:t>.</a:t>
            </a:r>
            <a:endParaRPr lang="en-GB" dirty="0"/>
          </a:p>
          <a:p>
            <a:endParaRPr lang="en-GB" dirty="0"/>
          </a:p>
        </p:txBody>
      </p:sp>
      <p:pic>
        <p:nvPicPr>
          <p:cNvPr id="4" name="Picture 3"/>
          <p:cNvPicPr>
            <a:picLocks noChangeAspect="1"/>
          </p:cNvPicPr>
          <p:nvPr/>
        </p:nvPicPr>
        <p:blipFill rotWithShape="1">
          <a:blip r:embed="rId2"/>
          <a:srcRect b="30165"/>
          <a:stretch/>
        </p:blipFill>
        <p:spPr>
          <a:xfrm>
            <a:off x="10559137" y="44624"/>
            <a:ext cx="1511939" cy="1656184"/>
          </a:xfrm>
          <a:prstGeom prst="rect">
            <a:avLst/>
          </a:prstGeom>
        </p:spPr>
      </p:pic>
      <p:pic>
        <p:nvPicPr>
          <p:cNvPr id="5" name="Picture 4"/>
          <p:cNvPicPr>
            <a:picLocks noChangeAspect="1"/>
          </p:cNvPicPr>
          <p:nvPr/>
        </p:nvPicPr>
        <p:blipFill rotWithShape="1">
          <a:blip r:embed="rId3"/>
          <a:srcRect b="32205"/>
          <a:stretch/>
        </p:blipFill>
        <p:spPr>
          <a:xfrm>
            <a:off x="117750" y="82179"/>
            <a:ext cx="1656182" cy="1577275"/>
          </a:xfrm>
          <a:prstGeom prst="rect">
            <a:avLst/>
          </a:prstGeom>
        </p:spPr>
      </p:pic>
    </p:spTree>
    <p:extLst>
      <p:ext uri="{BB962C8B-B14F-4D97-AF65-F5344CB8AC3E}">
        <p14:creationId xmlns:p14="http://schemas.microsoft.com/office/powerpoint/2010/main" val="1158359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it-IT" altLang="en-US" dirty="0" smtClean="0"/>
              <a:t>Aestheticism:</a:t>
            </a:r>
            <a:endParaRPr lang="en-GB" dirty="0"/>
          </a:p>
        </p:txBody>
      </p:sp>
      <p:sp>
        <p:nvSpPr>
          <p:cNvPr id="3" name="Content Placeholder 2"/>
          <p:cNvSpPr>
            <a:spLocks noGrp="1"/>
          </p:cNvSpPr>
          <p:nvPr>
            <p:ph idx="1"/>
          </p:nvPr>
        </p:nvSpPr>
        <p:spPr>
          <a:xfrm>
            <a:off x="1522414" y="2060848"/>
            <a:ext cx="9756633" cy="4483224"/>
          </a:xfrm>
        </p:spPr>
        <p:txBody>
          <a:bodyPr>
            <a:normAutofit lnSpcReduction="10000"/>
          </a:bodyPr>
          <a:lstStyle/>
          <a:p>
            <a:r>
              <a:rPr lang="it-IT" altLang="en-US" dirty="0"/>
              <a:t>Is a 19 th century European movement that emphasized aesthetic </a:t>
            </a:r>
            <a:r>
              <a:rPr lang="it-IT" altLang="en-US" dirty="0" smtClean="0"/>
              <a:t>(to do with beauty) values </a:t>
            </a:r>
            <a:r>
              <a:rPr lang="it-IT" altLang="en-US" dirty="0"/>
              <a:t>over moral and social themes. </a:t>
            </a:r>
            <a:endParaRPr lang="it-IT" altLang="en-US" dirty="0" smtClean="0"/>
          </a:p>
          <a:p>
            <a:r>
              <a:rPr lang="it-IT" altLang="en-US" dirty="0" smtClean="0"/>
              <a:t>It </a:t>
            </a:r>
            <a:r>
              <a:rPr lang="it-IT" altLang="en-US" dirty="0"/>
              <a:t>belongs to the Anti-Victorian reaction and had post-Romantics roots. </a:t>
            </a:r>
            <a:endParaRPr lang="it-IT" altLang="en-US" dirty="0" smtClean="0"/>
          </a:p>
          <a:p>
            <a:r>
              <a:rPr lang="it-IT" altLang="en-US" dirty="0" smtClean="0"/>
              <a:t>Is </a:t>
            </a:r>
            <a:r>
              <a:rPr lang="it-IT" altLang="en-US" dirty="0"/>
              <a:t>generally considered to have ended with the trial of Oscar Wilde. </a:t>
            </a:r>
            <a:endParaRPr lang="it-IT" altLang="en-US" dirty="0" smtClean="0"/>
          </a:p>
          <a:p>
            <a:r>
              <a:rPr lang="it-IT" altLang="en-US" dirty="0" smtClean="0"/>
              <a:t>People </a:t>
            </a:r>
            <a:r>
              <a:rPr lang="it-IT" altLang="en-US" dirty="0"/>
              <a:t>who followed this movement believed that life had to be live intensely, following an ideal of beauty. </a:t>
            </a:r>
            <a:endParaRPr lang="it-IT" altLang="en-US" dirty="0" smtClean="0"/>
          </a:p>
          <a:p>
            <a:r>
              <a:rPr lang="it-IT" altLang="en-US" dirty="0" smtClean="0"/>
              <a:t>They </a:t>
            </a:r>
            <a:r>
              <a:rPr lang="it-IT" altLang="en-US" dirty="0"/>
              <a:t>used the slogan “</a:t>
            </a:r>
            <a:r>
              <a:rPr lang="it-IT" altLang="en-US" i="1" dirty="0"/>
              <a:t>Art for Art’s Sake</a:t>
            </a:r>
            <a:r>
              <a:rPr lang="it-IT" altLang="en-US" dirty="0" smtClean="0"/>
              <a:t>”:</a:t>
            </a:r>
          </a:p>
          <a:p>
            <a:pPr lvl="1"/>
            <a:r>
              <a:rPr lang="it-IT" altLang="en-US" sz="2400" dirty="0" smtClean="0"/>
              <a:t> </a:t>
            </a:r>
            <a:r>
              <a:rPr lang="it-IT" altLang="en-US" sz="2400" dirty="0"/>
              <a:t>they thought that art should provide refined sensuous pleasure, rather than convey moral or sentimental messages. </a:t>
            </a:r>
            <a:endParaRPr lang="it-IT" altLang="en-US" sz="2400" dirty="0" smtClean="0"/>
          </a:p>
          <a:p>
            <a:pPr lvl="1"/>
            <a:r>
              <a:rPr lang="it-IT" altLang="en-US" sz="2400" dirty="0" smtClean="0"/>
              <a:t>Art </a:t>
            </a:r>
            <a:r>
              <a:rPr lang="it-IT" altLang="en-US" sz="2400" dirty="0"/>
              <a:t>was not something moral or useful and didn’t have didactic purpose (as utilitarian conception of art believed).</a:t>
            </a:r>
          </a:p>
          <a:p>
            <a:endParaRPr lang="en-GB" dirty="0"/>
          </a:p>
        </p:txBody>
      </p:sp>
      <p:pic>
        <p:nvPicPr>
          <p:cNvPr id="4" name="Picture 3"/>
          <p:cNvPicPr>
            <a:picLocks noChangeAspect="1"/>
          </p:cNvPicPr>
          <p:nvPr/>
        </p:nvPicPr>
        <p:blipFill>
          <a:blip r:embed="rId2"/>
          <a:stretch>
            <a:fillRect/>
          </a:stretch>
        </p:blipFill>
        <p:spPr>
          <a:xfrm>
            <a:off x="189756" y="109625"/>
            <a:ext cx="1511939" cy="2371550"/>
          </a:xfrm>
          <a:prstGeom prst="rect">
            <a:avLst/>
          </a:prstGeom>
        </p:spPr>
      </p:pic>
      <p:pic>
        <p:nvPicPr>
          <p:cNvPr id="5" name="Picture 4"/>
          <p:cNvPicPr>
            <a:picLocks noChangeAspect="1"/>
          </p:cNvPicPr>
          <p:nvPr/>
        </p:nvPicPr>
        <p:blipFill>
          <a:blip r:embed="rId3"/>
          <a:stretch>
            <a:fillRect/>
          </a:stretch>
        </p:blipFill>
        <p:spPr>
          <a:xfrm>
            <a:off x="10486900" y="100952"/>
            <a:ext cx="1584176" cy="1980220"/>
          </a:xfrm>
          <a:prstGeom prst="rect">
            <a:avLst/>
          </a:prstGeom>
        </p:spPr>
      </p:pic>
    </p:spTree>
    <p:extLst>
      <p:ext uri="{BB962C8B-B14F-4D97-AF65-F5344CB8AC3E}">
        <p14:creationId xmlns:p14="http://schemas.microsoft.com/office/powerpoint/2010/main" val="266646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it-IT" altLang="en-US" dirty="0" smtClean="0"/>
              <a:t>Dandyism:</a:t>
            </a:r>
            <a:endParaRPr lang="en-GB" dirty="0"/>
          </a:p>
        </p:txBody>
      </p:sp>
      <p:sp>
        <p:nvSpPr>
          <p:cNvPr id="3" name="Content Placeholder 2"/>
          <p:cNvSpPr>
            <a:spLocks noGrp="1"/>
          </p:cNvSpPr>
          <p:nvPr>
            <p:ph idx="1"/>
          </p:nvPr>
        </p:nvSpPr>
        <p:spPr>
          <a:xfrm>
            <a:off x="1702940" y="1905000"/>
            <a:ext cx="9720064" cy="4764360"/>
          </a:xfrm>
        </p:spPr>
        <p:txBody>
          <a:bodyPr>
            <a:normAutofit/>
          </a:bodyPr>
          <a:lstStyle/>
          <a:p>
            <a:r>
              <a:rPr lang="it-IT" altLang="en-US" i="1" dirty="0" smtClean="0"/>
              <a:t>“</a:t>
            </a:r>
            <a:r>
              <a:rPr lang="it-IT" altLang="en-US" i="1" dirty="0"/>
              <a:t>Dandyism in certain respects comes close to spirituality and to </a:t>
            </a:r>
            <a:r>
              <a:rPr lang="it-IT" altLang="en-US" i="1" dirty="0" smtClean="0"/>
              <a:t>stoicism</a:t>
            </a:r>
            <a:r>
              <a:rPr lang="it-IT" altLang="en-US" i="1" dirty="0"/>
              <a:t>”</a:t>
            </a:r>
            <a:r>
              <a:rPr lang="it-IT" altLang="en-US" dirty="0"/>
              <a:t> </a:t>
            </a:r>
            <a:r>
              <a:rPr lang="it-IT" altLang="en-US" dirty="0" smtClean="0"/>
              <a:t>   C</a:t>
            </a:r>
            <a:r>
              <a:rPr lang="it-IT" altLang="en-US" dirty="0"/>
              <a:t>. </a:t>
            </a:r>
            <a:r>
              <a:rPr lang="it-IT" altLang="en-US" dirty="0" smtClean="0"/>
              <a:t>Baudelaire</a:t>
            </a:r>
          </a:p>
          <a:p>
            <a:r>
              <a:rPr lang="it-IT" altLang="en-US" dirty="0"/>
              <a:t>A dandy is a man who places particular importance upon physical appearance, refined language and leisurely hobbies. </a:t>
            </a:r>
            <a:endParaRPr lang="it-IT" altLang="en-US" dirty="0" smtClean="0"/>
          </a:p>
          <a:p>
            <a:r>
              <a:rPr lang="it-IT" altLang="en-US" dirty="0" smtClean="0"/>
              <a:t>Historically </a:t>
            </a:r>
            <a:r>
              <a:rPr lang="it-IT" altLang="en-US" dirty="0"/>
              <a:t>a dandy was often someone who imitated an aristocratic style of life despite coming from a middle class background.</a:t>
            </a:r>
          </a:p>
          <a:p>
            <a:r>
              <a:rPr lang="it-IT" altLang="en-US" dirty="0"/>
              <a:t>Dandyism can be seen as a political protestation against the rise of levelling egalitarian principles, </a:t>
            </a:r>
            <a:endParaRPr lang="it-IT" altLang="en-US" dirty="0" smtClean="0"/>
          </a:p>
          <a:p>
            <a:pPr lvl="1"/>
            <a:r>
              <a:rPr lang="it-IT" altLang="en-US" sz="2400" dirty="0" smtClean="0"/>
              <a:t>including </a:t>
            </a:r>
            <a:r>
              <a:rPr lang="it-IT" altLang="en-US" sz="2400" dirty="0"/>
              <a:t>nostalgic adherence to feudal or pre-industrial values, </a:t>
            </a:r>
            <a:endParaRPr lang="it-IT" altLang="en-US" sz="2400" dirty="0" smtClean="0"/>
          </a:p>
          <a:p>
            <a:pPr lvl="1"/>
            <a:r>
              <a:rPr lang="it-IT" altLang="en-US" sz="2400" dirty="0" smtClean="0"/>
              <a:t>such </a:t>
            </a:r>
            <a:r>
              <a:rPr lang="it-IT" altLang="en-US" sz="2400" dirty="0"/>
              <a:t>as the ideals of “</a:t>
            </a:r>
            <a:r>
              <a:rPr lang="it-IT" altLang="en-US" sz="2400" i="1" dirty="0"/>
              <a:t>the perfect gentleman</a:t>
            </a:r>
            <a:r>
              <a:rPr lang="it-IT" altLang="en-US" sz="2400" dirty="0"/>
              <a:t>” or the “</a:t>
            </a:r>
            <a:r>
              <a:rPr lang="it-IT" altLang="en-US" sz="2400" i="1" dirty="0"/>
              <a:t>autonomous aristocrat”</a:t>
            </a:r>
          </a:p>
          <a:p>
            <a:endParaRPr lang="en-GB" i="1" dirty="0"/>
          </a:p>
        </p:txBody>
      </p:sp>
      <p:pic>
        <p:nvPicPr>
          <p:cNvPr id="4" name="Picture 3"/>
          <p:cNvPicPr>
            <a:picLocks noChangeAspect="1"/>
          </p:cNvPicPr>
          <p:nvPr/>
        </p:nvPicPr>
        <p:blipFill rotWithShape="1">
          <a:blip r:embed="rId2"/>
          <a:srcRect b="26833"/>
          <a:stretch/>
        </p:blipFill>
        <p:spPr>
          <a:xfrm>
            <a:off x="10595026" y="109625"/>
            <a:ext cx="1511939" cy="1735199"/>
          </a:xfrm>
          <a:prstGeom prst="rect">
            <a:avLst/>
          </a:prstGeom>
        </p:spPr>
      </p:pic>
      <p:pic>
        <p:nvPicPr>
          <p:cNvPr id="5" name="Picture 4"/>
          <p:cNvPicPr>
            <a:picLocks noChangeAspect="1"/>
          </p:cNvPicPr>
          <p:nvPr/>
        </p:nvPicPr>
        <p:blipFill>
          <a:blip r:embed="rId3"/>
          <a:stretch>
            <a:fillRect/>
          </a:stretch>
        </p:blipFill>
        <p:spPr>
          <a:xfrm>
            <a:off x="81861" y="44624"/>
            <a:ext cx="1692071" cy="2482485"/>
          </a:xfrm>
          <a:prstGeom prst="rect">
            <a:avLst/>
          </a:prstGeom>
        </p:spPr>
      </p:pic>
      <p:pic>
        <p:nvPicPr>
          <p:cNvPr id="6" name="Picture 5"/>
          <p:cNvPicPr>
            <a:picLocks noChangeAspect="1"/>
          </p:cNvPicPr>
          <p:nvPr/>
        </p:nvPicPr>
        <p:blipFill rotWithShape="1">
          <a:blip r:embed="rId4"/>
          <a:srcRect l="18645" t="2166" r="15162"/>
          <a:stretch/>
        </p:blipFill>
        <p:spPr>
          <a:xfrm>
            <a:off x="246333" y="2757123"/>
            <a:ext cx="1456607" cy="3606353"/>
          </a:xfrm>
          <a:prstGeom prst="rect">
            <a:avLst/>
          </a:prstGeom>
        </p:spPr>
      </p:pic>
      <p:pic>
        <p:nvPicPr>
          <p:cNvPr id="7" name="Picture 6"/>
          <p:cNvPicPr>
            <a:picLocks noChangeAspect="1"/>
          </p:cNvPicPr>
          <p:nvPr/>
        </p:nvPicPr>
        <p:blipFill rotWithShape="1">
          <a:blip r:embed="rId5"/>
          <a:srcRect l="14764" t="5154" r="11559" b="15830"/>
          <a:stretch/>
        </p:blipFill>
        <p:spPr>
          <a:xfrm>
            <a:off x="10595026" y="4353438"/>
            <a:ext cx="1529151" cy="2459938"/>
          </a:xfrm>
          <a:prstGeom prst="rect">
            <a:avLst/>
          </a:prstGeom>
        </p:spPr>
      </p:pic>
    </p:spTree>
    <p:extLst>
      <p:ext uri="{BB962C8B-B14F-4D97-AF65-F5344CB8AC3E}">
        <p14:creationId xmlns:p14="http://schemas.microsoft.com/office/powerpoint/2010/main" val="2996771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Definition of a Theme:</a:t>
            </a:r>
          </a:p>
        </p:txBody>
      </p:sp>
      <p:sp>
        <p:nvSpPr>
          <p:cNvPr id="3" name="Content Placeholder 2"/>
          <p:cNvSpPr>
            <a:spLocks noGrp="1"/>
          </p:cNvSpPr>
          <p:nvPr>
            <p:ph idx="1"/>
          </p:nvPr>
        </p:nvSpPr>
        <p:spPr>
          <a:xfrm>
            <a:off x="1918964" y="1844824"/>
            <a:ext cx="9144000" cy="4267200"/>
          </a:xfrm>
        </p:spPr>
        <p:txBody>
          <a:bodyPr>
            <a:normAutofit fontScale="92500"/>
          </a:bodyPr>
          <a:lstStyle/>
          <a:p>
            <a:r>
              <a:rPr lang="en-US" sz="2800" dirty="0"/>
              <a:t>The theme of a literary work is its underlying central idea or the generalization it communicates about life.</a:t>
            </a:r>
          </a:p>
          <a:p>
            <a:r>
              <a:rPr lang="en-US" sz="2800" dirty="0"/>
              <a:t>The theme expresses the author’s opinion or raises a question about human nature of the meaning of human experience.</a:t>
            </a:r>
          </a:p>
          <a:p>
            <a:r>
              <a:rPr lang="en-US" sz="2800" dirty="0"/>
              <a:t>Theme is NOT the TOPIC.</a:t>
            </a:r>
          </a:p>
          <a:p>
            <a:r>
              <a:rPr lang="en-US" sz="2800" dirty="0" smtClean="0"/>
              <a:t>Theme </a:t>
            </a:r>
            <a:r>
              <a:rPr lang="en-US" sz="2800" dirty="0"/>
              <a:t>IS the POINT being made about the TOPIC.</a:t>
            </a:r>
          </a:p>
          <a:p>
            <a:r>
              <a:rPr lang="en-US" sz="2800" dirty="0" smtClean="0"/>
              <a:t>Theme </a:t>
            </a:r>
            <a:r>
              <a:rPr lang="en-US" sz="2800" dirty="0"/>
              <a:t>is a statement about LIFE.</a:t>
            </a:r>
          </a:p>
          <a:p>
            <a:r>
              <a:rPr lang="en-US" sz="2800" dirty="0" smtClean="0"/>
              <a:t>A </a:t>
            </a:r>
            <a:r>
              <a:rPr lang="en-US" sz="2800" dirty="0"/>
              <a:t>GOOD theme teaches a VALUABLE lesson about life.</a:t>
            </a:r>
          </a:p>
          <a:p>
            <a:endParaRPr lang="en-GB" sz="2600" dirty="0"/>
          </a:p>
          <a:p>
            <a:endParaRPr lang="en-GB" dirty="0"/>
          </a:p>
        </p:txBody>
      </p:sp>
      <p:pic>
        <p:nvPicPr>
          <p:cNvPr id="5" name="Picture 4"/>
          <p:cNvPicPr>
            <a:picLocks noChangeAspect="1"/>
          </p:cNvPicPr>
          <p:nvPr/>
        </p:nvPicPr>
        <p:blipFill rotWithShape="1">
          <a:blip r:embed="rId2"/>
          <a:srcRect l="6313" t="6966" r="11729"/>
          <a:stretch/>
        </p:blipFill>
        <p:spPr>
          <a:xfrm>
            <a:off x="10126860" y="3789040"/>
            <a:ext cx="1872209" cy="2884823"/>
          </a:xfrm>
          <a:prstGeom prst="rect">
            <a:avLst/>
          </a:prstGeom>
        </p:spPr>
      </p:pic>
      <p:pic>
        <p:nvPicPr>
          <p:cNvPr id="6" name="Picture 5"/>
          <p:cNvPicPr>
            <a:picLocks noChangeAspect="1"/>
          </p:cNvPicPr>
          <p:nvPr/>
        </p:nvPicPr>
        <p:blipFill>
          <a:blip r:embed="rId3"/>
          <a:stretch>
            <a:fillRect/>
          </a:stretch>
        </p:blipFill>
        <p:spPr>
          <a:xfrm>
            <a:off x="117748" y="44624"/>
            <a:ext cx="1261981" cy="2036240"/>
          </a:xfrm>
          <a:prstGeom prst="rect">
            <a:avLst/>
          </a:prstGeom>
        </p:spPr>
      </p:pic>
    </p:spTree>
    <p:extLst>
      <p:ext uri="{BB962C8B-B14F-4D97-AF65-F5344CB8AC3E}">
        <p14:creationId xmlns:p14="http://schemas.microsoft.com/office/powerpoint/2010/main" val="3902941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Reader’s </a:t>
            </a:r>
            <a:r>
              <a:rPr lang="en-US" dirty="0" smtClean="0"/>
              <a:t>Responsibility:</a:t>
            </a:r>
            <a:endParaRPr lang="en-GB" dirty="0"/>
          </a:p>
        </p:txBody>
      </p:sp>
      <p:sp>
        <p:nvSpPr>
          <p:cNvPr id="3" name="Content Placeholder 2"/>
          <p:cNvSpPr>
            <a:spLocks noGrp="1"/>
          </p:cNvSpPr>
          <p:nvPr>
            <p:ph idx="1"/>
          </p:nvPr>
        </p:nvSpPr>
        <p:spPr/>
        <p:txBody>
          <a:bodyPr>
            <a:normAutofit lnSpcReduction="10000"/>
          </a:bodyPr>
          <a:lstStyle/>
          <a:p>
            <a:r>
              <a:rPr lang="en-US" dirty="0"/>
              <a:t>Part of </a:t>
            </a:r>
            <a:r>
              <a:rPr lang="en-US" dirty="0" smtClean="0"/>
              <a:t>the </a:t>
            </a:r>
            <a:r>
              <a:rPr lang="en-US" dirty="0"/>
              <a:t>job </a:t>
            </a:r>
            <a:r>
              <a:rPr lang="en-US" dirty="0" smtClean="0"/>
              <a:t>of the </a:t>
            </a:r>
            <a:r>
              <a:rPr lang="en-US" dirty="0"/>
              <a:t>reader is to understand what the author is trying to say.</a:t>
            </a:r>
          </a:p>
          <a:p>
            <a:r>
              <a:rPr lang="en-US" dirty="0"/>
              <a:t>Writers seldom come out and tell you, “Hey, Reader! THIS is what I want you to GET from my writing.”</a:t>
            </a:r>
          </a:p>
          <a:p>
            <a:r>
              <a:rPr lang="en-US" dirty="0"/>
              <a:t>T</a:t>
            </a:r>
            <a:r>
              <a:rPr lang="en-US" dirty="0" smtClean="0"/>
              <a:t>he </a:t>
            </a:r>
            <a:r>
              <a:rPr lang="en-US" dirty="0"/>
              <a:t>reader, must make inferences and draw conclusions about what the author is trying to express</a:t>
            </a:r>
            <a:r>
              <a:rPr lang="en-US" dirty="0" smtClean="0"/>
              <a:t>.</a:t>
            </a:r>
          </a:p>
          <a:p>
            <a:r>
              <a:rPr lang="en-US" dirty="0"/>
              <a:t>An understanding of theme is dependent upon one’s previous experience of life and literature</a:t>
            </a:r>
            <a:r>
              <a:rPr lang="en-US" dirty="0" smtClean="0"/>
              <a:t>.</a:t>
            </a:r>
            <a:endParaRPr lang="en-US" dirty="0"/>
          </a:p>
          <a:p>
            <a:r>
              <a:rPr lang="en-US" dirty="0"/>
              <a:t>At the same time, theme in literature can enlarge one’s understanding of life.</a:t>
            </a:r>
          </a:p>
          <a:p>
            <a:endParaRPr lang="en-US" dirty="0"/>
          </a:p>
        </p:txBody>
      </p:sp>
      <p:pic>
        <p:nvPicPr>
          <p:cNvPr id="4" name="Picture 3"/>
          <p:cNvPicPr>
            <a:picLocks noChangeAspect="1"/>
          </p:cNvPicPr>
          <p:nvPr/>
        </p:nvPicPr>
        <p:blipFill>
          <a:blip r:embed="rId2"/>
          <a:stretch>
            <a:fillRect/>
          </a:stretch>
        </p:blipFill>
        <p:spPr>
          <a:xfrm>
            <a:off x="10065318" y="4107668"/>
            <a:ext cx="2005758" cy="2633700"/>
          </a:xfrm>
          <a:prstGeom prst="rect">
            <a:avLst/>
          </a:prstGeom>
        </p:spPr>
      </p:pic>
      <p:pic>
        <p:nvPicPr>
          <p:cNvPr id="5" name="Picture 4"/>
          <p:cNvPicPr>
            <a:picLocks noChangeAspect="1"/>
          </p:cNvPicPr>
          <p:nvPr/>
        </p:nvPicPr>
        <p:blipFill rotWithShape="1">
          <a:blip r:embed="rId3"/>
          <a:srcRect l="8677" t="3977" r="14297" b="12503"/>
          <a:stretch/>
        </p:blipFill>
        <p:spPr>
          <a:xfrm>
            <a:off x="189756" y="116632"/>
            <a:ext cx="1260650" cy="2036435"/>
          </a:xfrm>
          <a:prstGeom prst="rect">
            <a:avLst/>
          </a:prstGeom>
        </p:spPr>
      </p:pic>
    </p:spTree>
    <p:extLst>
      <p:ext uri="{BB962C8B-B14F-4D97-AF65-F5344CB8AC3E}">
        <p14:creationId xmlns:p14="http://schemas.microsoft.com/office/powerpoint/2010/main" val="1958400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Reader’s Responsibility:</a:t>
            </a:r>
            <a:endParaRPr lang="en-GB" dirty="0"/>
          </a:p>
        </p:txBody>
      </p:sp>
      <p:sp>
        <p:nvSpPr>
          <p:cNvPr id="3" name="Content Placeholder 2"/>
          <p:cNvSpPr>
            <a:spLocks noGrp="1"/>
          </p:cNvSpPr>
          <p:nvPr>
            <p:ph idx="1"/>
          </p:nvPr>
        </p:nvSpPr>
        <p:spPr>
          <a:xfrm>
            <a:off x="1522414" y="1905000"/>
            <a:ext cx="9324526" cy="4260304"/>
          </a:xfrm>
        </p:spPr>
        <p:txBody>
          <a:bodyPr>
            <a:normAutofit lnSpcReduction="10000"/>
          </a:bodyPr>
          <a:lstStyle/>
          <a:p>
            <a:r>
              <a:rPr lang="en-US" dirty="0"/>
              <a:t>The theme never completely explains the story</a:t>
            </a:r>
            <a:r>
              <a:rPr lang="en-US" dirty="0" smtClean="0"/>
              <a:t>.</a:t>
            </a:r>
            <a:endParaRPr lang="en-US" dirty="0"/>
          </a:p>
          <a:p>
            <a:r>
              <a:rPr lang="en-US" dirty="0"/>
              <a:t>It is only one of the elements that are needed to gain full understanding of the story</a:t>
            </a:r>
            <a:r>
              <a:rPr lang="en-US" dirty="0" smtClean="0"/>
              <a:t>.</a:t>
            </a:r>
            <a:endParaRPr lang="en-US" dirty="0"/>
          </a:p>
          <a:p>
            <a:r>
              <a:rPr lang="en-US" dirty="0"/>
              <a:t>Literary texts can have more than one theme.</a:t>
            </a:r>
          </a:p>
          <a:p>
            <a:r>
              <a:rPr lang="en-US" dirty="0"/>
              <a:t>At times the author’s theme may not confirm or agree with your own beliefs</a:t>
            </a:r>
            <a:r>
              <a:rPr lang="en-US" dirty="0" smtClean="0"/>
              <a:t>.</a:t>
            </a:r>
            <a:endParaRPr lang="en-US" dirty="0"/>
          </a:p>
          <a:p>
            <a:r>
              <a:rPr lang="en-US" dirty="0"/>
              <a:t>Even then, if skillfully written, the work will still have a theme that illuminates some aspects of true human </a:t>
            </a:r>
            <a:r>
              <a:rPr lang="en-US" dirty="0" smtClean="0"/>
              <a:t>experience</a:t>
            </a:r>
          </a:p>
          <a:p>
            <a:r>
              <a:rPr lang="en-US" dirty="0"/>
              <a:t>The author’s task is to communicate on a common ground with the reader</a:t>
            </a:r>
            <a:r>
              <a:rPr lang="en-US" dirty="0" smtClean="0"/>
              <a:t>.</a:t>
            </a:r>
            <a:endParaRPr lang="en-US" dirty="0"/>
          </a:p>
          <a:p>
            <a:endParaRPr lang="en-GB" dirty="0"/>
          </a:p>
        </p:txBody>
      </p:sp>
      <p:pic>
        <p:nvPicPr>
          <p:cNvPr id="4" name="Picture 3"/>
          <p:cNvPicPr>
            <a:picLocks noChangeAspect="1"/>
          </p:cNvPicPr>
          <p:nvPr/>
        </p:nvPicPr>
        <p:blipFill>
          <a:blip r:embed="rId2"/>
          <a:stretch>
            <a:fillRect/>
          </a:stretch>
        </p:blipFill>
        <p:spPr>
          <a:xfrm>
            <a:off x="10067315" y="116632"/>
            <a:ext cx="2003761" cy="2634184"/>
          </a:xfrm>
          <a:prstGeom prst="rect">
            <a:avLst/>
          </a:prstGeom>
        </p:spPr>
      </p:pic>
      <p:pic>
        <p:nvPicPr>
          <p:cNvPr id="5" name="Picture 4"/>
          <p:cNvPicPr>
            <a:picLocks noChangeAspect="1"/>
          </p:cNvPicPr>
          <p:nvPr/>
        </p:nvPicPr>
        <p:blipFill>
          <a:blip r:embed="rId3"/>
          <a:stretch>
            <a:fillRect/>
          </a:stretch>
        </p:blipFill>
        <p:spPr>
          <a:xfrm>
            <a:off x="117748" y="4725144"/>
            <a:ext cx="1261981" cy="2036240"/>
          </a:xfrm>
          <a:prstGeom prst="rect">
            <a:avLst/>
          </a:prstGeom>
        </p:spPr>
      </p:pic>
    </p:spTree>
    <p:extLst>
      <p:ext uri="{BB962C8B-B14F-4D97-AF65-F5344CB8AC3E}">
        <p14:creationId xmlns:p14="http://schemas.microsoft.com/office/powerpoint/2010/main" val="28379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Themes in the Novel:</a:t>
            </a:r>
            <a:endParaRPr lang="en-GB" dirty="0"/>
          </a:p>
        </p:txBody>
      </p:sp>
      <p:sp>
        <p:nvSpPr>
          <p:cNvPr id="3" name="Content Placeholder 2"/>
          <p:cNvSpPr>
            <a:spLocks noGrp="1"/>
          </p:cNvSpPr>
          <p:nvPr>
            <p:ph idx="1"/>
          </p:nvPr>
        </p:nvSpPr>
        <p:spPr>
          <a:xfrm>
            <a:off x="1522414" y="1628800"/>
            <a:ext cx="9144000" cy="4968552"/>
          </a:xfrm>
        </p:spPr>
        <p:txBody>
          <a:bodyPr>
            <a:normAutofit/>
          </a:bodyPr>
          <a:lstStyle/>
          <a:p>
            <a:r>
              <a:rPr lang="en-GB" dirty="0"/>
              <a:t>Art as a Mirror</a:t>
            </a:r>
          </a:p>
          <a:p>
            <a:r>
              <a:rPr lang="en-GB" dirty="0" smtClean="0"/>
              <a:t>The  </a:t>
            </a:r>
            <a:r>
              <a:rPr lang="en-GB" dirty="0"/>
              <a:t>Art of Living (or Living through Art</a:t>
            </a:r>
            <a:r>
              <a:rPr lang="en-GB" dirty="0" smtClean="0"/>
              <a:t>)</a:t>
            </a:r>
          </a:p>
          <a:p>
            <a:r>
              <a:rPr lang="en-GB" dirty="0"/>
              <a:t>Vanity as Original Sin</a:t>
            </a:r>
          </a:p>
          <a:p>
            <a:r>
              <a:rPr lang="en-GB" dirty="0"/>
              <a:t>The Duplicity of One's Public and Private Selves</a:t>
            </a:r>
          </a:p>
          <a:p>
            <a:r>
              <a:rPr lang="en-GB" dirty="0"/>
              <a:t>The Value of Beauty and Youth</a:t>
            </a:r>
          </a:p>
          <a:p>
            <a:r>
              <a:rPr lang="en-GB" dirty="0"/>
              <a:t>Influence and Corruption</a:t>
            </a:r>
          </a:p>
          <a:p>
            <a:r>
              <a:rPr lang="en-GB" dirty="0"/>
              <a:t>Homosexuality</a:t>
            </a:r>
          </a:p>
          <a:p>
            <a:r>
              <a:rPr lang="en-GB" dirty="0"/>
              <a:t>Art vs. </a:t>
            </a:r>
            <a:r>
              <a:rPr lang="en-GB" dirty="0" smtClean="0"/>
              <a:t>Life</a:t>
            </a:r>
          </a:p>
          <a:p>
            <a:r>
              <a:rPr lang="en-GB" dirty="0"/>
              <a:t>Sensual </a:t>
            </a:r>
            <a:r>
              <a:rPr lang="en-GB" dirty="0" smtClean="0"/>
              <a:t>Gratification</a:t>
            </a:r>
            <a:endParaRPr lang="en-GB" dirty="0"/>
          </a:p>
        </p:txBody>
      </p:sp>
      <p:pic>
        <p:nvPicPr>
          <p:cNvPr id="4" name="Picture 3"/>
          <p:cNvPicPr>
            <a:picLocks noChangeAspect="1"/>
          </p:cNvPicPr>
          <p:nvPr/>
        </p:nvPicPr>
        <p:blipFill>
          <a:blip r:embed="rId2"/>
          <a:stretch>
            <a:fillRect/>
          </a:stretch>
        </p:blipFill>
        <p:spPr>
          <a:xfrm>
            <a:off x="79903" y="96616"/>
            <a:ext cx="1261981" cy="2036240"/>
          </a:xfrm>
          <a:prstGeom prst="rect">
            <a:avLst/>
          </a:prstGeom>
        </p:spPr>
      </p:pic>
      <p:pic>
        <p:nvPicPr>
          <p:cNvPr id="5" name="Picture 4"/>
          <p:cNvPicPr>
            <a:picLocks noChangeAspect="1"/>
          </p:cNvPicPr>
          <p:nvPr/>
        </p:nvPicPr>
        <p:blipFill rotWithShape="1">
          <a:blip r:embed="rId3"/>
          <a:srcRect l="2319" t="2137" r="2602" b="3885"/>
          <a:stretch/>
        </p:blipFill>
        <p:spPr>
          <a:xfrm>
            <a:off x="8614692" y="1844824"/>
            <a:ext cx="2952328" cy="4475747"/>
          </a:xfrm>
          <a:prstGeom prst="rect">
            <a:avLst/>
          </a:prstGeom>
        </p:spPr>
      </p:pic>
    </p:spTree>
    <p:extLst>
      <p:ext uri="{BB962C8B-B14F-4D97-AF65-F5344CB8AC3E}">
        <p14:creationId xmlns:p14="http://schemas.microsoft.com/office/powerpoint/2010/main" val="80698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Art as a </a:t>
            </a:r>
            <a:r>
              <a:rPr lang="en-GB" dirty="0" smtClean="0"/>
              <a:t>Mirror:</a:t>
            </a:r>
            <a:endParaRPr lang="en-GB" dirty="0"/>
          </a:p>
        </p:txBody>
      </p:sp>
      <p:sp>
        <p:nvSpPr>
          <p:cNvPr id="3" name="Content Placeholder 2"/>
          <p:cNvSpPr>
            <a:spLocks noGrp="1"/>
          </p:cNvSpPr>
          <p:nvPr>
            <p:ph idx="1"/>
          </p:nvPr>
        </p:nvSpPr>
        <p:spPr>
          <a:xfrm>
            <a:off x="1701924" y="1700808"/>
            <a:ext cx="9144000" cy="4267200"/>
          </a:xfrm>
        </p:spPr>
        <p:txBody>
          <a:bodyPr>
            <a:normAutofit/>
          </a:bodyPr>
          <a:lstStyle/>
          <a:p>
            <a:r>
              <a:rPr lang="en-GB" dirty="0"/>
              <a:t>This theme is exemplified by the titular portrait. </a:t>
            </a:r>
            <a:endParaRPr lang="en-GB" dirty="0" smtClean="0"/>
          </a:p>
          <a:p>
            <a:r>
              <a:rPr lang="en-GB" dirty="0" smtClean="0"/>
              <a:t>Dorian </a:t>
            </a:r>
            <a:r>
              <a:rPr lang="en-GB" dirty="0" err="1"/>
              <a:t>Gray's</a:t>
            </a:r>
            <a:r>
              <a:rPr lang="en-GB" dirty="0"/>
              <a:t> image reflects his conscience and his true self, and serves as a mirror of his soul. </a:t>
            </a:r>
            <a:endParaRPr lang="en-GB" dirty="0" smtClean="0"/>
          </a:p>
          <a:p>
            <a:r>
              <a:rPr lang="en-GB" dirty="0" smtClean="0"/>
              <a:t>This </a:t>
            </a:r>
            <a:r>
              <a:rPr lang="en-GB" dirty="0"/>
              <a:t>fact echoes Wilde's statement (found in the preface) that "</a:t>
            </a:r>
            <a:r>
              <a:rPr lang="en-GB" i="1" dirty="0"/>
              <a:t>It is the spectator...that art really mirrors</a:t>
            </a:r>
            <a:r>
              <a:rPr lang="en-GB" dirty="0"/>
              <a:t>." </a:t>
            </a:r>
            <a:endParaRPr lang="en-GB" dirty="0" smtClean="0"/>
          </a:p>
          <a:p>
            <a:r>
              <a:rPr lang="en-GB" dirty="0" smtClean="0"/>
              <a:t>However</a:t>
            </a:r>
            <a:r>
              <a:rPr lang="en-GB" dirty="0"/>
              <a:t>, this theme first appears earlier in the preface, with Wilde's contention that "</a:t>
            </a:r>
            <a:r>
              <a:rPr lang="en-GB" i="1" dirty="0"/>
              <a:t>the nineteenth-century dislike of realism is the rage of </a:t>
            </a:r>
            <a:r>
              <a:rPr lang="en-GB" i="1" dirty="0" smtClean="0"/>
              <a:t>Caliban* </a:t>
            </a:r>
            <a:r>
              <a:rPr lang="en-GB" i="1" dirty="0"/>
              <a:t>seeing his own face in a glass</a:t>
            </a:r>
            <a:r>
              <a:rPr lang="en-GB" dirty="0" smtClean="0"/>
              <a:t>.".</a:t>
            </a:r>
          </a:p>
          <a:p>
            <a:r>
              <a:rPr lang="en-GB" dirty="0" smtClean="0"/>
              <a:t>*-</a:t>
            </a:r>
            <a:r>
              <a:rPr lang="en-GB" i="1" dirty="0" smtClean="0"/>
              <a:t> A savage and deformed slave</a:t>
            </a:r>
            <a:endParaRPr lang="en-GB" dirty="0"/>
          </a:p>
          <a:p>
            <a:pPr marL="0" indent="0">
              <a:buNone/>
            </a:pPr>
            <a:endParaRPr lang="en-GB" dirty="0"/>
          </a:p>
        </p:txBody>
      </p:sp>
      <p:pic>
        <p:nvPicPr>
          <p:cNvPr id="4" name="Picture 3"/>
          <p:cNvPicPr>
            <a:picLocks noChangeAspect="1"/>
          </p:cNvPicPr>
          <p:nvPr/>
        </p:nvPicPr>
        <p:blipFill>
          <a:blip r:embed="rId2"/>
          <a:stretch>
            <a:fillRect/>
          </a:stretch>
        </p:blipFill>
        <p:spPr>
          <a:xfrm>
            <a:off x="117748" y="96616"/>
            <a:ext cx="1261981" cy="2036240"/>
          </a:xfrm>
          <a:prstGeom prst="rect">
            <a:avLst/>
          </a:prstGeom>
        </p:spPr>
      </p:pic>
      <p:pic>
        <p:nvPicPr>
          <p:cNvPr id="5" name="Picture 4"/>
          <p:cNvPicPr>
            <a:picLocks noChangeAspect="1"/>
          </p:cNvPicPr>
          <p:nvPr/>
        </p:nvPicPr>
        <p:blipFill rotWithShape="1">
          <a:blip r:embed="rId3"/>
          <a:srcRect t="10993" b="18423"/>
          <a:stretch/>
        </p:blipFill>
        <p:spPr>
          <a:xfrm>
            <a:off x="7750596" y="5022416"/>
            <a:ext cx="3650010" cy="1718952"/>
          </a:xfrm>
          <a:prstGeom prst="rect">
            <a:avLst/>
          </a:prstGeom>
        </p:spPr>
      </p:pic>
    </p:spTree>
    <p:extLst>
      <p:ext uri="{BB962C8B-B14F-4D97-AF65-F5344CB8AC3E}">
        <p14:creationId xmlns:p14="http://schemas.microsoft.com/office/powerpoint/2010/main" val="2704325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3852" y="277669"/>
            <a:ext cx="9143998" cy="1020762"/>
          </a:xfrm>
        </p:spPr>
        <p:txBody>
          <a:bodyPr/>
          <a:lstStyle/>
          <a:p>
            <a:pPr algn="ctr"/>
            <a:r>
              <a:rPr lang="en-GB" dirty="0"/>
              <a:t>Art as a </a:t>
            </a:r>
            <a:r>
              <a:rPr lang="en-GB" dirty="0" smtClean="0"/>
              <a:t>Mirror:</a:t>
            </a:r>
            <a:endParaRPr lang="en-GB" dirty="0"/>
          </a:p>
        </p:txBody>
      </p:sp>
      <p:sp>
        <p:nvSpPr>
          <p:cNvPr id="3" name="Content Placeholder 2"/>
          <p:cNvSpPr>
            <a:spLocks noGrp="1"/>
          </p:cNvSpPr>
          <p:nvPr>
            <p:ph idx="1"/>
          </p:nvPr>
        </p:nvSpPr>
        <p:spPr>
          <a:xfrm>
            <a:off x="1359426" y="1841894"/>
            <a:ext cx="9144000" cy="4764360"/>
          </a:xfrm>
        </p:spPr>
        <p:txBody>
          <a:bodyPr>
            <a:normAutofit/>
          </a:bodyPr>
          <a:lstStyle/>
          <a:p>
            <a:r>
              <a:rPr lang="en-GB" dirty="0" smtClean="0"/>
              <a:t>Realism </a:t>
            </a:r>
            <a:r>
              <a:rPr lang="en-GB" dirty="0"/>
              <a:t>is a genre of artistic expression that is said to have shown the 19th century its own reflection. </a:t>
            </a:r>
            <a:endParaRPr lang="en-GB" dirty="0" smtClean="0"/>
          </a:p>
          <a:p>
            <a:r>
              <a:rPr lang="en-GB" dirty="0" smtClean="0"/>
              <a:t>The </a:t>
            </a:r>
            <a:r>
              <a:rPr lang="en-GB" dirty="0"/>
              <a:t>fear that Dorian expresses when viewing the painting, and the emotions that he seeks to </a:t>
            </a:r>
            <a:r>
              <a:rPr lang="en-GB" dirty="0" smtClean="0"/>
              <a:t>escape:</a:t>
            </a:r>
          </a:p>
          <a:p>
            <a:pPr lvl="1"/>
            <a:r>
              <a:rPr lang="en-GB" sz="2400" dirty="0" smtClean="0"/>
              <a:t>through </a:t>
            </a:r>
            <a:r>
              <a:rPr lang="en-GB" sz="2400" dirty="0"/>
              <a:t>sin, drug addiction, and even murder, </a:t>
            </a:r>
            <a:endParaRPr lang="en-GB" sz="2400" dirty="0" smtClean="0"/>
          </a:p>
          <a:p>
            <a:pPr lvl="1"/>
            <a:r>
              <a:rPr lang="en-GB" sz="2400" dirty="0" smtClean="0"/>
              <a:t>might </a:t>
            </a:r>
            <a:r>
              <a:rPr lang="en-GB" sz="2400" dirty="0"/>
              <a:t>be considered an expression of his rage at laying eyes upon his true self. </a:t>
            </a:r>
            <a:endParaRPr lang="en-GB" sz="2400" dirty="0" smtClean="0"/>
          </a:p>
          <a:p>
            <a:r>
              <a:rPr lang="en-GB" dirty="0" smtClean="0"/>
              <a:t>The </a:t>
            </a:r>
            <a:r>
              <a:rPr lang="en-GB" dirty="0"/>
              <a:t>idea of reflectivity also recalls a major mythical influence </a:t>
            </a:r>
            <a:r>
              <a:rPr lang="en-GB" dirty="0" smtClean="0"/>
              <a:t>            on </a:t>
            </a:r>
            <a:r>
              <a:rPr lang="en-GB" dirty="0"/>
              <a:t>the novel: the story of Narcissus. </a:t>
            </a:r>
            <a:endParaRPr lang="en-GB" dirty="0" smtClean="0"/>
          </a:p>
          <a:p>
            <a:r>
              <a:rPr lang="en-GB" dirty="0" smtClean="0"/>
              <a:t>Dorian</a:t>
            </a:r>
            <a:r>
              <a:rPr lang="en-GB" dirty="0"/>
              <a:t>, like Narcissus, falls in love with his own image, and is ultimately destroyed by it.</a:t>
            </a:r>
          </a:p>
          <a:p>
            <a:endParaRPr lang="en-GB" dirty="0"/>
          </a:p>
        </p:txBody>
      </p:sp>
      <p:pic>
        <p:nvPicPr>
          <p:cNvPr id="4" name="Picture 3"/>
          <p:cNvPicPr>
            <a:picLocks noChangeAspect="1"/>
          </p:cNvPicPr>
          <p:nvPr/>
        </p:nvPicPr>
        <p:blipFill>
          <a:blip r:embed="rId2"/>
          <a:stretch>
            <a:fillRect/>
          </a:stretch>
        </p:blipFill>
        <p:spPr>
          <a:xfrm>
            <a:off x="94968" y="0"/>
            <a:ext cx="1261981" cy="2036240"/>
          </a:xfrm>
          <a:prstGeom prst="rect">
            <a:avLst/>
          </a:prstGeom>
        </p:spPr>
      </p:pic>
      <p:pic>
        <p:nvPicPr>
          <p:cNvPr id="5" name="Picture 4"/>
          <p:cNvPicPr>
            <a:picLocks noChangeAspect="1"/>
          </p:cNvPicPr>
          <p:nvPr/>
        </p:nvPicPr>
        <p:blipFill>
          <a:blip r:embed="rId3"/>
          <a:stretch>
            <a:fillRect/>
          </a:stretch>
        </p:blipFill>
        <p:spPr>
          <a:xfrm>
            <a:off x="8419255" y="44624"/>
            <a:ext cx="3651821" cy="1719221"/>
          </a:xfrm>
          <a:prstGeom prst="rect">
            <a:avLst/>
          </a:prstGeom>
        </p:spPr>
      </p:pic>
      <p:pic>
        <p:nvPicPr>
          <p:cNvPr id="6" name="Picture 5"/>
          <p:cNvPicPr>
            <a:picLocks noChangeAspect="1"/>
          </p:cNvPicPr>
          <p:nvPr/>
        </p:nvPicPr>
        <p:blipFill rotWithShape="1">
          <a:blip r:embed="rId4"/>
          <a:srcRect l="10747" r="12200" b="19400"/>
          <a:stretch/>
        </p:blipFill>
        <p:spPr>
          <a:xfrm>
            <a:off x="9694812" y="4689488"/>
            <a:ext cx="2376264" cy="2007637"/>
          </a:xfrm>
          <a:prstGeom prst="rect">
            <a:avLst/>
          </a:prstGeom>
        </p:spPr>
      </p:pic>
    </p:spTree>
    <p:extLst>
      <p:ext uri="{BB962C8B-B14F-4D97-AF65-F5344CB8AC3E}">
        <p14:creationId xmlns:p14="http://schemas.microsoft.com/office/powerpoint/2010/main" val="1290022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halkboard 16x9">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theme>
</file>

<file path=ppt/theme/theme2.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F09A44C-857D-42FD-9219-94A36248C2C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Chalkboard</Template>
  <TotalTime>0</TotalTime>
  <Words>3040</Words>
  <Application>Microsoft Office PowerPoint</Application>
  <PresentationFormat>Custom</PresentationFormat>
  <Paragraphs>234</Paragraphs>
  <Slides>34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Consolas</vt:lpstr>
      <vt:lpstr>Corbel</vt:lpstr>
      <vt:lpstr>Chalkboard 16x9</vt:lpstr>
      <vt:lpstr>Themes, Symbols and Motifs:</vt:lpstr>
      <vt:lpstr>Definition of a Theme:</vt:lpstr>
      <vt:lpstr>Definition of a Theme:</vt:lpstr>
      <vt:lpstr>Definition of a Theme:</vt:lpstr>
      <vt:lpstr>The Reader’s Responsibility:</vt:lpstr>
      <vt:lpstr>The Reader’s Responsibility:</vt:lpstr>
      <vt:lpstr>Themes in the Novel:</vt:lpstr>
      <vt:lpstr>Art as a Mirror:</vt:lpstr>
      <vt:lpstr>Art as a Mirror:</vt:lpstr>
      <vt:lpstr>The  Art of Living (or Living through Art):</vt:lpstr>
      <vt:lpstr>The  Art of Living (or Living through Art):</vt:lpstr>
      <vt:lpstr>Vanity as Original Sin:</vt:lpstr>
      <vt:lpstr>Vanity as Original Sin:</vt:lpstr>
      <vt:lpstr>The Duplicity of One's Public and Private Selves:</vt:lpstr>
      <vt:lpstr>The Duplicity of One's Public and Private Selves:</vt:lpstr>
      <vt:lpstr>The Value of Beauty and Youth:</vt:lpstr>
      <vt:lpstr>The Value of Beauty and Youth:</vt:lpstr>
      <vt:lpstr>Influence and Corruption:</vt:lpstr>
      <vt:lpstr>Homosexuality:</vt:lpstr>
      <vt:lpstr>Homosexuality:</vt:lpstr>
      <vt:lpstr>Art vs. Life:</vt:lpstr>
      <vt:lpstr>Art vs. Life:</vt:lpstr>
      <vt:lpstr>Sensual Gratification:</vt:lpstr>
      <vt:lpstr>Sensual Gratification:</vt:lpstr>
      <vt:lpstr>Symbols:</vt:lpstr>
      <vt:lpstr>The Opium Dens:</vt:lpstr>
      <vt:lpstr>James Vane:</vt:lpstr>
      <vt:lpstr>The Yellow Book:</vt:lpstr>
      <vt:lpstr>Motifs:</vt:lpstr>
      <vt:lpstr>The Picture of Dorian Gray:</vt:lpstr>
      <vt:lpstr>Homoerotic Male Relationships:</vt:lpstr>
      <vt:lpstr>The Colour White:</vt:lpstr>
      <vt:lpstr>Aestheticism:</vt:lpstr>
      <vt:lpstr>Dandyism:</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2016-12-30T13:56:37Z</dcterms:created>
  <dcterms:modified xsi:type="dcterms:W3CDTF">2020-05-19T08:38:43Z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TC028048469991</vt:lpwstr>
  </property>
</Properties>
</file>