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588AE-D009-4031-A546-EFFAB2E74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8A9BD5-3212-48DA-A22B-7D3BD75F8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CD9684-905C-4491-918B-63AF8C71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ED4F5C-D8CF-4A23-AC31-D6CD4C83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476690-B4BF-4D2E-BECD-8DA69EE6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073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DAD2BA-F9D3-4589-87BC-57397906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22A6B0-9B01-4356-88E6-5F452F5FA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5D261B-6992-4CAF-8264-809B4060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23CAB3-55EA-4326-B578-E467C61D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A5BA26-E22A-406B-A4DE-B56C4685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42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EEB392C-F045-42C7-956D-6EBB72D34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B3CC63-293D-44BD-AA60-E3CFC54C3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A4F80D-4DB2-49D3-8695-F2B0639C9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1E4BC3-78B1-4EBB-9EFE-8A286403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BE31FD-3528-425D-8D4C-ABA733ED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011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0F5FB-711F-4F5F-9CB8-91BB1606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CC794E-4B12-49DE-9EC1-3A10A9D1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A1D532-607D-4FAE-9AF7-EA988E68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47AD48-1750-4EA8-9602-E2E532B8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C3DAAA-37A6-427E-9683-BA3D2BAF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560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B1021D-E71C-4FAD-A58E-97EA6E13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1DBFCB-FE9A-4546-AC9A-AE37EC5F6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253376-8290-4BA1-BA70-945C5DD3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164C7A-537B-4155-9DB8-ED9DA7B1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C03291-135C-4170-BDEF-BC437BA70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980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9880D-BB13-4B93-B822-36179BB7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385782-870E-42AE-885D-3F81DBB4F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9B8E72-7C36-48BE-9BF7-40D95C8B6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A8BF87-FA2F-4869-B60C-E52D8374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63CC53-6D1B-4E51-8CC3-0155E4D0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58D1C6-C98E-4725-BF9F-E57310C3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075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8F1770-5E9C-4CB3-AD94-9A98823D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C2E01D-8E6D-4A63-9B69-41725FC5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054423-7C48-42FB-8464-B1A1B979A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A33C002-128E-41CD-B553-649CDAA7A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D0E7C99-2A07-40E5-A599-2B751285B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276437-158D-4C6B-8BAA-30919A86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20057C5-2ACD-4CC1-8355-3601B0B1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739D03-B783-4736-AC79-694D82FF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007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93CBB-B791-4D17-8523-C7620E43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BD28FA-139F-45A7-A54A-9F6EB221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1833EF-9146-48AD-AE92-180632D8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3CD710-BF8D-4A08-BF7F-00008665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577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6298119-5BA5-4E7A-A319-CDF8FB48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05F7F04-BF75-4593-A845-37C054E2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279BBA-9C7E-4A9A-A1A8-0EAC89A6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09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D663C-6024-485E-ACEB-6F94352A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4664FE-3B22-4F11-8D02-D023D92AE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07C53C-1C73-4471-B829-98956FCC8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6D807F-F6EE-4277-B0DD-E6634C4C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A5F7C5-0420-438B-8FE7-12B2C7921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870371-42AA-4B32-AAF7-FFA2761C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483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89C05-DCED-4A0F-8875-943D6761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F242A7-7EAD-4458-8390-A9863B59B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17675E-9969-4816-8591-EEBF4AD32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9A287A-216B-44BC-A03F-136D9CB5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F29063-6726-4A78-B7A3-C4D4E0DD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ECC2D6-DA21-4B57-BE60-B8720E73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728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1EC60A6-53EE-4724-810A-E696FC61E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6A031D-A4B7-4BDC-AAD4-17A2B6A0A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0D977D-AE20-42E1-8116-A08DF6E8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F0F7-C912-4063-ADBA-83A438EFB2FC}" type="datetimeFigureOut">
              <a:rPr lang="en-ZA" smtClean="0"/>
              <a:t>2020-09-07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F67E97-234B-4811-BB25-9D2FD74F0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C5D6C0-F5D2-43AF-8BB0-94CCAF07B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C499-A9CD-43A0-915D-C21D29F43F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65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D57138-ED1C-4EC7-95FD-E11A3EF97D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Civil Technology – Construction</a:t>
            </a: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GRADE 10</a:t>
            </a:r>
            <a:endParaRPr lang="en-Z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3B1A33-7D27-41F5-A9F9-6CA47F7CB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TOPIC: JOINING (GENERIC)</a:t>
            </a:r>
          </a:p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TERM 3 WORK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674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57B02FD-4168-4812-9476-2CD4999C2EC8}"/>
              </a:ext>
            </a:extLst>
          </p:cNvPr>
          <p:cNvSpPr/>
          <p:nvPr/>
        </p:nvSpPr>
        <p:spPr>
          <a:xfrm>
            <a:off x="678873" y="457200"/>
            <a:ext cx="84651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TOPIC: JOINING (GENERIC)</a:t>
            </a:r>
          </a:p>
          <a:p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AND EXPLAIN THE USES OF NAILS: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E079BAB-17BC-4BFB-A595-5C01279EFE48}"/>
              </a:ext>
            </a:extLst>
          </p:cNvPr>
          <p:cNvSpPr/>
          <p:nvPr/>
        </p:nvSpPr>
        <p:spPr>
          <a:xfrm>
            <a:off x="803563" y="2078182"/>
            <a:ext cx="8340437" cy="402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b="1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 NAILS: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US" kern="15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Round wire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Masonry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Cloud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Steel cut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Oval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Panel pin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Clout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  ADVANTAGES OF USING NAILS OVER SCREWS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20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6019C-8AAD-4902-8A77-456B7A44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altLang="zh-CN" b="1" u="sng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  <a:t/>
            </a:r>
            <a:br>
              <a:rPr lang="en-ZA" altLang="zh-CN" b="1" u="sng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</a:br>
            <a:r>
              <a:rPr lang="en-ZA" altLang="zh-CN" b="1" u="sng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2. Nails:</a:t>
            </a:r>
            <a:br>
              <a:rPr lang="en-ZA" altLang="zh-CN" b="1" u="sng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Parts of a nail:</a:t>
            </a:r>
            <a:r>
              <a:rPr lang="en-ZA" altLang="zh-CN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altLang="zh-CN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 descr="http://www.archtoolbox.com/images/materials/wood/nail-composition.gif">
            <a:extLst>
              <a:ext uri="{FF2B5EF4-FFF2-40B4-BE49-F238E27FC236}">
                <a16:creationId xmlns:a16="http://schemas.microsoft.com/office/drawing/2014/main" xmlns="" id="{B84A5B9C-FAA5-4F82-A367-30C79DDD4DE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2292" y="1939637"/>
            <a:ext cx="3075708" cy="4211782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490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A8559-6585-4BF4-AA35-3CCB533A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1.1      Round wire: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www.diydoctor.org.uk/project_images/typesofnail/round_wire_nail.gif">
            <a:extLst>
              <a:ext uri="{FF2B5EF4-FFF2-40B4-BE49-F238E27FC236}">
                <a16:creationId xmlns:a16="http://schemas.microsoft.com/office/drawing/2014/main" xmlns="" id="{1A311FCF-979C-4A25-A3FD-20081268A80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991" y="1328737"/>
            <a:ext cx="2892136" cy="984971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://travisperkins.scene7.com/is/image/travisperkins/T3274_516010_00?$normal$">
            <a:extLst>
              <a:ext uri="{FF2B5EF4-FFF2-40B4-BE49-F238E27FC236}">
                <a16:creationId xmlns:a16="http://schemas.microsoft.com/office/drawing/2014/main" xmlns="" id="{E67C69C1-237D-46E2-B989-BA437039CA4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990" y="2420888"/>
            <a:ext cx="3002973" cy="1777039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FC20B6A-E6AB-422D-AF06-631C0F9DFB80}"/>
              </a:ext>
            </a:extLst>
          </p:cNvPr>
          <p:cNvSpPr/>
          <p:nvPr/>
        </p:nvSpPr>
        <p:spPr>
          <a:xfrm>
            <a:off x="1000990" y="4197927"/>
            <a:ext cx="87664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General use where the visible head does not matter.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Carpentry e.g. roof trusses.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2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C1D336-11B8-4C8C-8140-5DFBC569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1.2      Masonry: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g02.a.alicdn.com/kf/HTB1XiHWIXXXXXbzXpXXq6xXFXXXk/Carton-packing-font-b-Masonry-b-font-font-b-nail-b-font-steel-font-b-nails.jpg">
            <a:extLst>
              <a:ext uri="{FF2B5EF4-FFF2-40B4-BE49-F238E27FC236}">
                <a16:creationId xmlns:a16="http://schemas.microsoft.com/office/drawing/2014/main" xmlns="" id="{BA07BEEE-2423-4127-9CAD-25D140931A6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85790"/>
            <a:ext cx="4343400" cy="2693483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://www.treasurenet.com/forums/attachment.php?attachmentid=269247&amp;stc=1&amp;d=1332398908">
            <a:extLst>
              <a:ext uri="{FF2B5EF4-FFF2-40B4-BE49-F238E27FC236}">
                <a16:creationId xmlns:a16="http://schemas.microsoft.com/office/drawing/2014/main" xmlns="" id="{C1E2EA49-A606-48FC-A70E-FCB6F1AA6C1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9963" y="1316182"/>
            <a:ext cx="4343399" cy="960690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2B522D5-A312-45B2-81CE-13A26EE2D53A}"/>
              </a:ext>
            </a:extLst>
          </p:cNvPr>
          <p:cNvSpPr/>
          <p:nvPr/>
        </p:nvSpPr>
        <p:spPr>
          <a:xfrm>
            <a:off x="969818" y="4087091"/>
            <a:ext cx="1021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Masonry nails can be used to secure shelf brackets or hanging supports to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a brick or concrete wall, and they can be used to fasten</a:t>
            </a:r>
            <a:r>
              <a:rPr lang="en-ZA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down a heavy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appliance that you want firmly anchored on a concrete floor.</a:t>
            </a: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These often have fluted or spirally threaded shanks and are much</a:t>
            </a:r>
            <a:r>
              <a:rPr lang="en-ZA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harder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than regular steel nails. They will not 	bend, but they will break if not hit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square on the head and driven straight in.</a:t>
            </a: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61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87888-5372-4FBD-B170-12391827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1.3      Clout nail: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www.sibbons.co.uk/shopimages/products/thumbnails/Clout%20Nails.jpg">
            <a:extLst>
              <a:ext uri="{FF2B5EF4-FFF2-40B4-BE49-F238E27FC236}">
                <a16:creationId xmlns:a16="http://schemas.microsoft.com/office/drawing/2014/main" xmlns="" id="{91586885-9C95-43E4-8849-F6E71BCF0EB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473" y="1332706"/>
            <a:ext cx="3387436" cy="1992385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://www.itwproline.com.au/images/UserUploadedImages/4642/clout-nail.jpg">
            <a:extLst>
              <a:ext uri="{FF2B5EF4-FFF2-40B4-BE49-F238E27FC236}">
                <a16:creationId xmlns:a16="http://schemas.microsoft.com/office/drawing/2014/main" xmlns="" id="{D33B2795-BD00-4D5D-A706-534F07A0012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1136" y="1997656"/>
            <a:ext cx="3240360" cy="944272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9F8235-BAFA-405D-A28B-905A340E8201}"/>
              </a:ext>
            </a:extLst>
          </p:cNvPr>
          <p:cNvSpPr/>
          <p:nvPr/>
        </p:nvSpPr>
        <p:spPr>
          <a:xfrm>
            <a:off x="1288473" y="3532909"/>
            <a:ext cx="100653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One common use for these nails is to fasten sheet metal to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wood, for</a:t>
            </a:r>
            <a:r>
              <a:rPr lang="en-ZA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example when metal is used for siding or roofing. 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Can be used for a wide variety of exterior and interior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woodworking</a:t>
            </a:r>
            <a:r>
              <a:rPr lang="en-ZA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and building purposes, like furniture repair,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cabinet making, fastening</a:t>
            </a:r>
            <a:r>
              <a:rPr lang="en-ZA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roof shingles, as well as box 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crate construction.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22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4F72D-79AD-4354-83CA-D1AD953C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1.4      Steel cut nail: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s://www.uvm.edu/~histpres/203/anail.GIF">
            <a:extLst>
              <a:ext uri="{FF2B5EF4-FFF2-40B4-BE49-F238E27FC236}">
                <a16:creationId xmlns:a16="http://schemas.microsoft.com/office/drawing/2014/main" xmlns="" id="{8EDBE129-66C7-455B-9A42-C000081FC01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928" y="1319213"/>
            <a:ext cx="3143250" cy="742950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s://www.uvm.edu/~histpres/203/bnail.GIF">
            <a:extLst>
              <a:ext uri="{FF2B5EF4-FFF2-40B4-BE49-F238E27FC236}">
                <a16:creationId xmlns:a16="http://schemas.microsoft.com/office/drawing/2014/main" xmlns="" id="{0FE4DD43-A67E-41E5-B0C5-37F89D6D431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2928" y="2318614"/>
            <a:ext cx="3143250" cy="936104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 descr="http://p.globalsources.com/IMAGES/PDT/B1065592491/Masonry-Nail.jpg">
            <a:extLst>
              <a:ext uri="{FF2B5EF4-FFF2-40B4-BE49-F238E27FC236}">
                <a16:creationId xmlns:a16="http://schemas.microsoft.com/office/drawing/2014/main" xmlns="" id="{97D43C33-28F2-4E23-9833-748B7BA324B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2928" y="3429000"/>
            <a:ext cx="3143250" cy="1152128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8A306FC-DC68-4583-AAE7-81A90BA6987E}"/>
              </a:ext>
            </a:extLst>
          </p:cNvPr>
          <p:cNvSpPr/>
          <p:nvPr/>
        </p:nvSpPr>
        <p:spPr>
          <a:xfrm>
            <a:off x="1022928" y="4581127"/>
            <a:ext cx="10330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Mild steel cut nails are used on softwoods, such as floor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boards.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Steel cut nails are used in concrete or brickwork.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64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182CA-E2A4-434B-831D-77B75EAA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1.5      Oval nail: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www.diydoctor.org.uk/project_images/typesofnail/oval-wire-nail.jpg">
            <a:extLst>
              <a:ext uri="{FF2B5EF4-FFF2-40B4-BE49-F238E27FC236}">
                <a16:creationId xmlns:a16="http://schemas.microsoft.com/office/drawing/2014/main" xmlns="" id="{FBD8ACB9-476B-42E6-AE79-46853B4AA60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699" y="1328738"/>
            <a:ext cx="3210791" cy="846426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://www.joblottools.co.uk/acatalog/oval_nails.jpg">
            <a:extLst>
              <a:ext uri="{FF2B5EF4-FFF2-40B4-BE49-F238E27FC236}">
                <a16:creationId xmlns:a16="http://schemas.microsoft.com/office/drawing/2014/main" xmlns="" id="{FD3D7ADE-693A-43F3-A9B5-834DA1F4D2D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698" y="2549235"/>
            <a:ext cx="3210792" cy="1537855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209B8B-5F33-4386-B2B3-405B6F7782FA}"/>
              </a:ext>
            </a:extLst>
          </p:cNvPr>
          <p:cNvSpPr/>
          <p:nvPr/>
        </p:nvSpPr>
        <p:spPr>
          <a:xfrm>
            <a:off x="1028698" y="4294909"/>
            <a:ext cx="101346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The broad side is placed with the grain to avoid splitting the wood.</a:t>
            </a: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Meant for wood that split easily.</a:t>
            </a: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For mouldings.</a:t>
            </a: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67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860190-E62E-47FA-9F59-6B0FF752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itchFamily="34" charset="0"/>
                <a:ea typeface="Calibri" pitchFamily="34" charset="0"/>
                <a:cs typeface="Arial" pitchFamily="34" charset="0"/>
              </a:rPr>
              <a:t>1.6      Panel nail:</a:t>
            </a:r>
            <a:r>
              <a:rPr lang="en-ZA" altLang="zh-CN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www.diydoctor.org.uk/project_images/typesofnail/panel-pin.jpg">
            <a:extLst>
              <a:ext uri="{FF2B5EF4-FFF2-40B4-BE49-F238E27FC236}">
                <a16:creationId xmlns:a16="http://schemas.microsoft.com/office/drawing/2014/main" xmlns="" id="{A92FEEA9-F87E-40EB-B9E7-9DF7A004EAF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391" y="1328737"/>
            <a:ext cx="3945082" cy="943407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://www.dockerills.co.uk/media/catalog/product/cache/1/image/9df78eab33525d08d6e5fb8d27136e95/p/a/panel-pins_large_3.jpg">
            <a:extLst>
              <a:ext uri="{FF2B5EF4-FFF2-40B4-BE49-F238E27FC236}">
                <a16:creationId xmlns:a16="http://schemas.microsoft.com/office/drawing/2014/main" xmlns="" id="{1170194C-C587-4F56-A95C-FF43E026E47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3390" y="2654300"/>
            <a:ext cx="3945082" cy="1557482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5E6F70-F49C-4CCF-A58B-1E78ED4A09B2}"/>
              </a:ext>
            </a:extLst>
          </p:cNvPr>
          <p:cNvSpPr/>
          <p:nvPr/>
        </p:nvSpPr>
        <p:spPr>
          <a:xfrm>
            <a:off x="1274619" y="4475018"/>
            <a:ext cx="78693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Where a large head would be unsuitable.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In wood that easily cracks.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0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3DB100-0936-474E-8E46-2E2C11116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1.7      Brad nails: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www.pjcplantservices.co.uk/wp-content/uploads/Brad-Head-Nails.jpg">
            <a:extLst>
              <a:ext uri="{FF2B5EF4-FFF2-40B4-BE49-F238E27FC236}">
                <a16:creationId xmlns:a16="http://schemas.microsoft.com/office/drawing/2014/main" xmlns="" id="{CAF2A56C-B703-46AA-97EB-DE8ACD96E55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1168689"/>
            <a:ext cx="3803073" cy="2260311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s://encrypted-tbn1.gstatic.com/images?q=tbn:ANd9GcSSAoktA3GhbxOkNe7b9bABkQ0P4YHTs8nv4ldryH-nI3d-lgZNSQ">
            <a:extLst>
              <a:ext uri="{FF2B5EF4-FFF2-40B4-BE49-F238E27FC236}">
                <a16:creationId xmlns:a16="http://schemas.microsoft.com/office/drawing/2014/main" xmlns="" id="{67D73E4B-2A43-4E37-9FC8-DC49496564A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254" y="1614269"/>
            <a:ext cx="3027220" cy="1191492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92D13FF-4257-4591-A0AF-B6C0F8F61806}"/>
              </a:ext>
            </a:extLst>
          </p:cNvPr>
          <p:cNvSpPr/>
          <p:nvPr/>
        </p:nvSpPr>
        <p:spPr>
          <a:xfrm>
            <a:off x="997527" y="4052240"/>
            <a:ext cx="103562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	Brad nails are generally used in trim carpentry where the carpenter works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on doors, casings, or mouldings.</a:t>
            </a: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Can be driven into the surface of wood materials through the use of air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ZA" altLang="zh-CN" sz="2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compressor-powered nail guns. </a:t>
            </a:r>
            <a:endParaRPr lang="en-ZA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9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05D31-3AE7-449D-B2B9-C611312A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 fontAlgn="base">
              <a:lnSpc>
                <a:spcPct val="100000"/>
              </a:lnSpc>
              <a:spcAft>
                <a:spcPct val="0"/>
              </a:spcAft>
            </a:pPr>
            <a:r>
              <a:rPr lang="en-ZA" altLang="zh-CN" b="1" u="sng" dirty="0">
                <a:solidFill>
                  <a:srgbClr val="0000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ZA" altLang="zh-CN" b="1" u="sng" dirty="0">
                <a:solidFill>
                  <a:srgbClr val="0000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ZA" altLang="zh-CN" sz="4000" b="1" u="sng" dirty="0">
                <a:latin typeface="Arial" pitchFamily="34" charset="0"/>
                <a:ea typeface="Calibri" pitchFamily="34" charset="0"/>
                <a:cs typeface="Arial" pitchFamily="34" charset="0"/>
              </a:rPr>
              <a:t>2. Advantages of using nails over screws:</a:t>
            </a:r>
            <a:r>
              <a:rPr lang="en-ZA" altLang="zh-CN" sz="4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ZA" altLang="zh-CN" sz="4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ZA" altLang="zh-CN" sz="3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ZA" altLang="zh-CN" sz="3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ZA" altLang="zh-CN" sz="3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ZA" altLang="zh-CN" sz="3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D96E40-BC02-43BD-A785-6D57C9E49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Cheap.</a:t>
            </a:r>
            <a:endParaRPr lang="en-ZA" altLang="zh-CN" b="1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b="1" dirty="0">
                <a:latin typeface="Arial" pitchFamily="34" charset="0"/>
                <a:ea typeface="Calibri" pitchFamily="34" charset="0"/>
                <a:cs typeface="Arial" pitchFamily="34" charset="0"/>
              </a:rPr>
              <a:t> 	Easy to use.</a:t>
            </a:r>
            <a:endParaRPr lang="en-ZA" altLang="zh-CN" b="1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b="1" dirty="0">
                <a:latin typeface="Arial" pitchFamily="34" charset="0"/>
                <a:ea typeface="Calibri" pitchFamily="34" charset="0"/>
                <a:cs typeface="Arial" pitchFamily="34" charset="0"/>
              </a:rPr>
              <a:t> 	Quick method of fixing.</a:t>
            </a:r>
            <a:endParaRPr lang="en-ZA" altLang="zh-CN" b="1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b="1" dirty="0">
                <a:latin typeface="Arial" pitchFamily="34" charset="0"/>
                <a:ea typeface="Calibri" pitchFamily="34" charset="0"/>
                <a:cs typeface="Arial" pitchFamily="34" charset="0"/>
              </a:rPr>
              <a:t> 	No expensive tools are needed.</a:t>
            </a:r>
            <a:endParaRPr lang="en-ZA" altLang="zh-CN" b="1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b="1" dirty="0">
                <a:latin typeface="Arial" pitchFamily="34" charset="0"/>
                <a:ea typeface="Calibri" pitchFamily="34" charset="0"/>
                <a:cs typeface="Arial" pitchFamily="34" charset="0"/>
              </a:rPr>
              <a:t> 	When the head is not driven beneath the surface of the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None/>
            </a:pPr>
            <a:r>
              <a:rPr lang="en-ZA" altLang="zh-CN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stock, it can easily be removed.</a:t>
            </a:r>
            <a:endParaRPr lang="en-ZA" altLang="zh-CN" b="1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019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8387E19-FB6C-46D8-8609-D573446D376B}"/>
              </a:ext>
            </a:extLst>
          </p:cNvPr>
          <p:cNvSpPr/>
          <p:nvPr/>
        </p:nvSpPr>
        <p:spPr>
          <a:xfrm>
            <a:off x="1066799" y="665019"/>
            <a:ext cx="10335491" cy="40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TOPIC: JOINING (GENERIC)</a:t>
            </a:r>
          </a:p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AND EXPLAIN THE USES OF: </a:t>
            </a:r>
          </a:p>
          <a:p>
            <a:endParaRPr lang="en-ZA" b="1" dirty="0"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ZA" b="1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Z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SCREWS:</a:t>
            </a:r>
          </a:p>
          <a:p>
            <a:pPr marL="230505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Countersunk head, </a:t>
            </a:r>
          </a:p>
          <a:p>
            <a:pPr marL="230505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head, </a:t>
            </a:r>
          </a:p>
          <a:p>
            <a:pPr marL="230505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Raised head, </a:t>
            </a:r>
          </a:p>
          <a:p>
            <a:pPr marL="230505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Drywall screw</a:t>
            </a:r>
            <a:r>
              <a:rPr lang="en-Z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1.1 ADVANTAGES OF USING SCREWS OVER NAILS.</a:t>
            </a:r>
            <a:endParaRPr lang="en-Z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7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57B02FD-4168-4812-9476-2CD4999C2EC8}"/>
              </a:ext>
            </a:extLst>
          </p:cNvPr>
          <p:cNvSpPr/>
          <p:nvPr/>
        </p:nvSpPr>
        <p:spPr>
          <a:xfrm>
            <a:off x="678873" y="457200"/>
            <a:ext cx="84651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TOPIC: JOINING (GENERIC)</a:t>
            </a:r>
          </a:p>
          <a:p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AND EXPLAIN THE USES OF NAILS: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E079BAB-17BC-4BFB-A595-5C01279EFE48}"/>
              </a:ext>
            </a:extLst>
          </p:cNvPr>
          <p:cNvSpPr/>
          <p:nvPr/>
        </p:nvSpPr>
        <p:spPr>
          <a:xfrm>
            <a:off x="789709" y="2230582"/>
            <a:ext cx="8354292" cy="402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b="1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 NAILS: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US" kern="15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Round wire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Masonry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Cloud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Steel cut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Oval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Panel pin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Clout nail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  ADVANTAGES OF USING NAILS OVER SCREWS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4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D80489-E75F-4177-9F49-62B409B2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lvl="0" indent="-514350" fontAlgn="base">
              <a:lnSpc>
                <a:spcPct val="100000"/>
              </a:lnSpc>
              <a:spcAft>
                <a:spcPct val="0"/>
              </a:spcAft>
            </a:pPr>
            <a:r>
              <a:rPr lang="en-ZA" altLang="zh-CN" b="1" u="sng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  <a:t/>
            </a:r>
            <a:br>
              <a:rPr lang="en-ZA" altLang="zh-CN" b="1" u="sng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</a:br>
            <a:r>
              <a:rPr lang="en-ZA" altLang="zh-CN" b="1" u="sng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 Screws:</a:t>
            </a:r>
            <a:r>
              <a:rPr lang="en-ZA" altLang="zh-CN" b="1" u="sng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  <a:t/>
            </a:r>
            <a:br>
              <a:rPr lang="en-ZA" altLang="zh-CN" b="1" u="sng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</a:br>
            <a:r>
              <a:rPr kumimoji="0" lang="en-ZA" altLang="zh-CN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/>
            </a:r>
            <a:br>
              <a:rPr kumimoji="0" lang="en-ZA" altLang="zh-CN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</a:br>
            <a:r>
              <a:rPr lang="en-ZA" altLang="zh-CN" dirty="0">
                <a:ea typeface="Calibri" pitchFamily="34" charset="0"/>
                <a:cs typeface="Arial" pitchFamily="34" charset="0"/>
              </a:rPr>
              <a:t>Parts of a screw:</a:t>
            </a:r>
            <a:r>
              <a:rPr lang="en-ZA" altLang="zh-CN" dirty="0">
                <a:cs typeface="Arial" pitchFamily="34" charset="0"/>
              </a:rPr>
              <a:t/>
            </a:r>
            <a:br>
              <a:rPr lang="en-ZA" altLang="zh-CN" dirty="0"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www.wonkeedonkeetools.co.uk/media/wysiwyg/S-Screws-Ruth/S1/S-1-1_1.jpg">
            <a:extLst>
              <a:ext uri="{FF2B5EF4-FFF2-40B4-BE49-F238E27FC236}">
                <a16:creationId xmlns:a16="http://schemas.microsoft.com/office/drawing/2014/main" xmlns="" id="{94C360E3-2097-4616-9089-491E7F04F90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626" y="1690688"/>
            <a:ext cx="4644736" cy="2507239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https://www.boltdepot.com/images/dimensions/wood-screw-phillips-flat-dimensions.gif">
            <a:extLst>
              <a:ext uri="{FF2B5EF4-FFF2-40B4-BE49-F238E27FC236}">
                <a16:creationId xmlns:a16="http://schemas.microsoft.com/office/drawing/2014/main" xmlns="" id="{0354837A-B082-4543-99CF-11A0141C031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6626" y="4197927"/>
            <a:ext cx="4644736" cy="2396837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 descr="http://medapparatus.com/Gallery/Images/Ortho/FractureFixation/ScrewAnatomy.jpg">
            <a:extLst>
              <a:ext uri="{FF2B5EF4-FFF2-40B4-BE49-F238E27FC236}">
                <a16:creationId xmlns:a16="http://schemas.microsoft.com/office/drawing/2014/main" xmlns="" id="{BFB85C0E-CF61-4328-BF3D-084FC03284F5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1341" y="1562263"/>
            <a:ext cx="4104456" cy="4824536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084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F66E1-32C2-4BBF-8435-F82A8F6B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sz="40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1.1      Countersunk head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://i.stack.imgur.com/8buEJ.png">
            <a:extLst>
              <a:ext uri="{FF2B5EF4-FFF2-40B4-BE49-F238E27FC236}">
                <a16:creationId xmlns:a16="http://schemas.microsoft.com/office/drawing/2014/main" xmlns="" id="{BC74031E-7458-4946-B3E9-EAD3C4AFDA4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097" y="1206027"/>
            <a:ext cx="1609950" cy="1600423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D02E349-1EAD-4A24-B876-9B27EDB32E52}"/>
              </a:ext>
            </a:extLst>
          </p:cNvPr>
          <p:cNvSpPr/>
          <p:nvPr/>
        </p:nvSpPr>
        <p:spPr>
          <a:xfrm>
            <a:off x="838199" y="3429000"/>
            <a:ext cx="102592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To hold two pieces of stock together, where the head must not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stand out above the surrounding surface or be visible.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To fix hinges, fittings, etc. to wood where the screw holes are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countersunk</a:t>
            </a:r>
            <a:r>
              <a:rPr lang="en-ZA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358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A6A4B-D542-46B1-8AE8-FE323B5F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1.2      Round head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https://www.s3i.co.uk/image/s3i/ST-T-screw-main.jpg">
            <a:extLst>
              <a:ext uri="{FF2B5EF4-FFF2-40B4-BE49-F238E27FC236}">
                <a16:creationId xmlns:a16="http://schemas.microsoft.com/office/drawing/2014/main" xmlns="" id="{18DD2662-3C93-44D2-8467-2343DDA53C2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45105"/>
            <a:ext cx="2381250" cy="2381250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5A7E571-DCEA-46CD-B080-114ECB14C11D}"/>
              </a:ext>
            </a:extLst>
          </p:cNvPr>
          <p:cNvSpPr/>
          <p:nvPr/>
        </p:nvSpPr>
        <p:spPr>
          <a:xfrm>
            <a:off x="969818" y="4031673"/>
            <a:ext cx="10383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To hold two pieces of stock together, where the visible head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does not matter.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To fix hinges, fittings, etc. to wood where the screw holes are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no countersunk.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6178A-7F48-4971-A700-62D34860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1.3      Raised head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Image result for countersunk head screw">
            <a:extLst>
              <a:ext uri="{FF2B5EF4-FFF2-40B4-BE49-F238E27FC236}">
                <a16:creationId xmlns:a16="http://schemas.microsoft.com/office/drawing/2014/main" xmlns="" id="{BCD11703-D8EF-4DF6-9724-C640AECABC3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03122"/>
            <a:ext cx="1905000" cy="1905000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672165D-C41F-4151-A9F8-DAFF64322D22}"/>
              </a:ext>
            </a:extLst>
          </p:cNvPr>
          <p:cNvSpPr/>
          <p:nvPr/>
        </p:nvSpPr>
        <p:spPr>
          <a:xfrm>
            <a:off x="838199" y="3649879"/>
            <a:ext cx="105155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To hold two pieces of stock together, where the head does not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stand out above the stock as much as the roundhead screw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does.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0000FF"/>
              </a:buClr>
              <a:buFont typeface="Wingdings" pitchFamily="2" charset="2"/>
              <a:buChar char="v"/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	To fix hinges, fittings, etc. to wood where the screw holes are</a:t>
            </a:r>
          </a:p>
          <a:p>
            <a:pPr lvl="0">
              <a:buClr>
                <a:srgbClr val="0000FF"/>
              </a:buClr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countersunk.</a:t>
            </a:r>
          </a:p>
        </p:txBody>
      </p:sp>
    </p:spTree>
    <p:extLst>
      <p:ext uri="{BB962C8B-B14F-4D97-AF65-F5344CB8AC3E}">
        <p14:creationId xmlns:p14="http://schemas.microsoft.com/office/powerpoint/2010/main" val="1815730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F82F45-0EF8-4B19-A17C-E3B18B7A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1.5      Drywall screw</a:t>
            </a:r>
            <a:r>
              <a:rPr lang="en-ZA" altLang="zh-CN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ZA" altLang="zh-CN" dirty="0">
                <a:solidFill>
                  <a:srgbClr val="0000FF"/>
                </a:solidFill>
                <a:cs typeface="Arial" pitchFamily="34" charset="0"/>
              </a:rPr>
            </a:br>
            <a:endParaRPr lang="en-ZA" dirty="0"/>
          </a:p>
        </p:txBody>
      </p:sp>
      <p:pic>
        <p:nvPicPr>
          <p:cNvPr id="4" name="Content Placeholder 3" descr="Image result for drywall screws">
            <a:extLst>
              <a:ext uri="{FF2B5EF4-FFF2-40B4-BE49-F238E27FC236}">
                <a16:creationId xmlns:a16="http://schemas.microsoft.com/office/drawing/2014/main" xmlns="" id="{72342F01-E502-4797-945D-EF0A4773962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145" y="1557410"/>
            <a:ext cx="4724400" cy="914400"/>
          </a:xfrm>
          <a:prstGeom prst="rect">
            <a:avLst/>
          </a:prstGeom>
          <a:noFill/>
          <a:ln w="1587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F5C4E20-0D06-48DC-A507-04CFBF8DE134}"/>
              </a:ext>
            </a:extLst>
          </p:cNvPr>
          <p:cNvSpPr/>
          <p:nvPr/>
        </p:nvSpPr>
        <p:spPr>
          <a:xfrm>
            <a:off x="942109" y="2978727"/>
            <a:ext cx="104116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Uses: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Black drywall screws have a phosphate coating to resist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corrosion.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The sharp point makes it easier to stab the screw into the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drywall paper and get the screw started.</a:t>
            </a:r>
          </a:p>
          <a:p>
            <a:pPr lvl="0">
              <a:buClr>
                <a:srgbClr val="0000FF"/>
              </a:buClr>
              <a:buFont typeface="Wingdings" pitchFamily="2" charset="2"/>
              <a:buChar char="v"/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	The bugle head shape helps the screw stay in place, without</a:t>
            </a:r>
          </a:p>
          <a:p>
            <a:pPr lvl="0">
              <a:buClr>
                <a:srgbClr val="0000FF"/>
              </a:buClr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tearing all the way through the outer paper layer.</a:t>
            </a:r>
          </a:p>
        </p:txBody>
      </p:sp>
    </p:spTree>
    <p:extLst>
      <p:ext uri="{BB962C8B-B14F-4D97-AF65-F5344CB8AC3E}">
        <p14:creationId xmlns:p14="http://schemas.microsoft.com/office/powerpoint/2010/main" val="3212693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5105CA-C5EC-4A45-94E3-B3042A5D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lvl="0" indent="-742950" fontAlgn="base">
              <a:lnSpc>
                <a:spcPct val="100000"/>
              </a:lnSpc>
              <a:spcAft>
                <a:spcPct val="0"/>
              </a:spcAft>
            </a:pPr>
            <a:r>
              <a:rPr lang="en-ZA" altLang="zh-CN" b="1" u="sng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1.1 Advantages of using screws over nails:</a:t>
            </a:r>
            <a:r>
              <a:rPr lang="en-ZA" altLang="zh-CN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</a:t>
            </a:r>
            <a:r>
              <a:rPr lang="en-ZA" altLang="zh-CN" b="1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  <a:t/>
            </a:r>
            <a:br>
              <a:rPr lang="en-ZA" altLang="zh-CN" b="1" dirty="0">
                <a:solidFill>
                  <a:srgbClr val="0000FF"/>
                </a:solidFill>
                <a:ea typeface="Calibri" pitchFamily="34" charset="0"/>
                <a:cs typeface="Arial" pitchFamily="34" charset="0"/>
              </a:rPr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6422ED-CCB5-40AD-B189-8CB03A053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Screws have a higher holding ability than nails.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Screws can be removed easier and with less damage than nails.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They can be replaced with less damage than nails.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The shock of driving the nail may damage the work, which is not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None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the</a:t>
            </a:r>
            <a:r>
              <a:rPr lang="en-ZA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case with screws.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	They have a higher holding ability over a longer 	period of time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None/>
            </a:pPr>
            <a:r>
              <a:rPr lang="en-ZA" altLang="zh-CN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than nails.</a:t>
            </a:r>
            <a:endParaRPr lang="en-ZA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23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230</Words>
  <Application>Microsoft Office PowerPoint</Application>
  <PresentationFormat>Widescreen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SimSun</vt:lpstr>
      <vt:lpstr>Arial</vt:lpstr>
      <vt:lpstr>Arial Narrow</vt:lpstr>
      <vt:lpstr>Calibri</vt:lpstr>
      <vt:lpstr>Calibri Light</vt:lpstr>
      <vt:lpstr>Symbol</vt:lpstr>
      <vt:lpstr>Wingdings</vt:lpstr>
      <vt:lpstr>等线</vt:lpstr>
      <vt:lpstr>等线 Light</vt:lpstr>
      <vt:lpstr>Office Theme</vt:lpstr>
      <vt:lpstr>Civil Technology – Construction GRADE 10</vt:lpstr>
      <vt:lpstr>PowerPoint Presentation</vt:lpstr>
      <vt:lpstr>PowerPoint Presentation</vt:lpstr>
      <vt:lpstr> 1. Screws:  Parts of a screw: </vt:lpstr>
      <vt:lpstr>1.1      Countersunk head </vt:lpstr>
      <vt:lpstr>1.2      Round head </vt:lpstr>
      <vt:lpstr>1.3      Raised head </vt:lpstr>
      <vt:lpstr>1.5      Drywall screw </vt:lpstr>
      <vt:lpstr>1.1 Advantages of using screws over nails:     </vt:lpstr>
      <vt:lpstr>PowerPoint Presentation</vt:lpstr>
      <vt:lpstr> 2. Nails: Parts of a nail: </vt:lpstr>
      <vt:lpstr>1.1      Round wire: </vt:lpstr>
      <vt:lpstr>1.2      Masonry: </vt:lpstr>
      <vt:lpstr>1.3      Clout nail: </vt:lpstr>
      <vt:lpstr>1.4      Steel cut nail: </vt:lpstr>
      <vt:lpstr>1.5      Oval nail: </vt:lpstr>
      <vt:lpstr>1.6      Panel nail: </vt:lpstr>
      <vt:lpstr>1.7      Brad nails: </vt:lpstr>
      <vt:lpstr> 2. Advantages of using nails over screws: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Technology – Construction GRADE 10</dc:title>
  <dc:creator>Masenkane</dc:creator>
  <cp:lastModifiedBy>V.Westphal</cp:lastModifiedBy>
  <cp:revision>8</cp:revision>
  <dcterms:created xsi:type="dcterms:W3CDTF">2020-08-29T12:05:27Z</dcterms:created>
  <dcterms:modified xsi:type="dcterms:W3CDTF">2020-09-07T09:37:34Z</dcterms:modified>
</cp:coreProperties>
</file>