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576" r:id="rId2"/>
    <p:sldId id="524" r:id="rId3"/>
    <p:sldId id="527" r:id="rId4"/>
    <p:sldId id="557" r:id="rId5"/>
    <p:sldId id="528" r:id="rId6"/>
    <p:sldId id="529" r:id="rId7"/>
    <p:sldId id="558" r:id="rId8"/>
    <p:sldId id="530" r:id="rId9"/>
    <p:sldId id="531" r:id="rId10"/>
    <p:sldId id="532" r:id="rId11"/>
    <p:sldId id="533" r:id="rId12"/>
    <p:sldId id="570" r:id="rId13"/>
    <p:sldId id="559" r:id="rId14"/>
    <p:sldId id="534" r:id="rId15"/>
    <p:sldId id="535" r:id="rId16"/>
    <p:sldId id="536" r:id="rId17"/>
    <p:sldId id="537" r:id="rId18"/>
    <p:sldId id="538" r:id="rId19"/>
    <p:sldId id="571" r:id="rId20"/>
    <p:sldId id="539" r:id="rId21"/>
    <p:sldId id="540" r:id="rId22"/>
    <p:sldId id="541" r:id="rId23"/>
    <p:sldId id="542" r:id="rId24"/>
    <p:sldId id="543" r:id="rId2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A6A602-2E27-473A-87AE-670D5DA215D4}">
          <p14:sldIdLst>
            <p14:sldId id="576"/>
            <p14:sldId id="524"/>
            <p14:sldId id="527"/>
            <p14:sldId id="557"/>
            <p14:sldId id="528"/>
            <p14:sldId id="529"/>
            <p14:sldId id="558"/>
            <p14:sldId id="530"/>
            <p14:sldId id="531"/>
            <p14:sldId id="532"/>
            <p14:sldId id="533"/>
            <p14:sldId id="570"/>
            <p14:sldId id="559"/>
            <p14:sldId id="534"/>
            <p14:sldId id="535"/>
            <p14:sldId id="536"/>
            <p14:sldId id="537"/>
            <p14:sldId id="538"/>
            <p14:sldId id="571"/>
            <p14:sldId id="539"/>
            <p14:sldId id="540"/>
            <p14:sldId id="541"/>
            <p14:sldId id="542"/>
            <p14:sldId id="543"/>
          </p14:sldIdLst>
        </p14:section>
        <p14:section name="Untitled Section" id="{24525A9A-4EB3-4ACA-BBD2-B705E637ADA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3883" autoAdjust="0"/>
  </p:normalViewPr>
  <p:slideViewPr>
    <p:cSldViewPr>
      <p:cViewPr varScale="1">
        <p:scale>
          <a:sx n="55" d="100"/>
          <a:sy n="55" d="100"/>
        </p:scale>
        <p:origin x="40" y="480"/>
      </p:cViewPr>
      <p:guideLst>
        <p:guide orient="horz" pos="2160"/>
        <p:guide pos="2880"/>
      </p:guideLst>
    </p:cSldViewPr>
  </p:slideViewPr>
  <p:outlineViewPr>
    <p:cViewPr>
      <p:scale>
        <a:sx n="33" d="100"/>
        <a:sy n="33" d="100"/>
      </p:scale>
      <p:origin x="0" y="-81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0684E1F0-51EB-487D-A54B-37E29866D20B}" type="datetimeFigureOut">
              <a:rPr lang="en-ZA" smtClean="0"/>
              <a:t>2020/08/28</a:t>
            </a:fld>
            <a:endParaRPr lang="en-ZA"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3160BEE1-D6C2-4F98-8BA6-C5F5D284D628}" type="slidenum">
              <a:rPr lang="en-ZA" smtClean="0"/>
              <a:t>‹#›</a:t>
            </a:fld>
            <a:endParaRPr lang="en-ZA" dirty="0"/>
          </a:p>
        </p:txBody>
      </p:sp>
    </p:spTree>
    <p:extLst>
      <p:ext uri="{BB962C8B-B14F-4D97-AF65-F5344CB8AC3E}">
        <p14:creationId xmlns:p14="http://schemas.microsoft.com/office/powerpoint/2010/main" val="59634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0BEE1-D6C2-4F98-8BA6-C5F5D284D628}" type="slidenum">
              <a:rPr lang="en-ZA" smtClean="0"/>
              <a:t>2</a:t>
            </a:fld>
            <a:endParaRPr lang="en-ZA" dirty="0"/>
          </a:p>
        </p:txBody>
      </p:sp>
    </p:spTree>
    <p:extLst>
      <p:ext uri="{BB962C8B-B14F-4D97-AF65-F5344CB8AC3E}">
        <p14:creationId xmlns:p14="http://schemas.microsoft.com/office/powerpoint/2010/main" val="72222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0BEE1-D6C2-4F98-8BA6-C5F5D284D628}" type="slidenum">
              <a:rPr lang="en-ZA" smtClean="0"/>
              <a:t>21</a:t>
            </a:fld>
            <a:endParaRPr lang="en-ZA" dirty="0"/>
          </a:p>
        </p:txBody>
      </p:sp>
    </p:spTree>
    <p:extLst>
      <p:ext uri="{BB962C8B-B14F-4D97-AF65-F5344CB8AC3E}">
        <p14:creationId xmlns:p14="http://schemas.microsoft.com/office/powerpoint/2010/main" val="258993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E1174F-DDDB-4DE2-BCED-ECB6227DC09D}" type="datetimeFigureOut">
              <a:rPr lang="en-US"/>
              <a:pPr>
                <a:defRPr/>
              </a:pPr>
              <a:t>8/28/2020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0D275F-DE12-4B41-8E7C-8A2200760D50}" type="slidenum">
              <a:rPr lang="en-US"/>
              <a:pPr>
                <a:defRPr/>
              </a:pPr>
              <a:t>‹#›</a:t>
            </a:fld>
            <a:endParaRPr lang="en-US" dirty="0"/>
          </a:p>
        </p:txBody>
      </p:sp>
    </p:spTree>
    <p:extLst>
      <p:ext uri="{BB962C8B-B14F-4D97-AF65-F5344CB8AC3E}">
        <p14:creationId xmlns:p14="http://schemas.microsoft.com/office/powerpoint/2010/main" val="2675953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CA960F-539D-447F-B68D-A75BEBFA9556}" type="datetimeFigureOut">
              <a:rPr lang="en-US"/>
              <a:pPr>
                <a:defRPr/>
              </a:pPr>
              <a:t>8/28/2020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E16F84-7232-4ABD-9E4A-6C90F436FA7B}" type="slidenum">
              <a:rPr lang="en-US"/>
              <a:pPr>
                <a:defRPr/>
              </a:pPr>
              <a:t>‹#›</a:t>
            </a:fld>
            <a:endParaRPr lang="en-US" dirty="0"/>
          </a:p>
        </p:txBody>
      </p:sp>
    </p:spTree>
    <p:extLst>
      <p:ext uri="{BB962C8B-B14F-4D97-AF65-F5344CB8AC3E}">
        <p14:creationId xmlns:p14="http://schemas.microsoft.com/office/powerpoint/2010/main" val="24340149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EF8B3B-F4DD-465D-9638-B07042E5BBBF}" type="datetimeFigureOut">
              <a:rPr lang="en-US"/>
              <a:pPr>
                <a:defRPr/>
              </a:pPr>
              <a:t>8/28/2020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4C1FB6-9214-4E12-A04F-AE443457202D}" type="slidenum">
              <a:rPr lang="en-US"/>
              <a:pPr>
                <a:defRPr/>
              </a:pPr>
              <a:t>‹#›</a:t>
            </a:fld>
            <a:endParaRPr lang="en-US" dirty="0"/>
          </a:p>
        </p:txBody>
      </p:sp>
    </p:spTree>
    <p:extLst>
      <p:ext uri="{BB962C8B-B14F-4D97-AF65-F5344CB8AC3E}">
        <p14:creationId xmlns:p14="http://schemas.microsoft.com/office/powerpoint/2010/main" val="1510832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61032F-64A6-42BE-91BF-D6A84D0DD904}" type="datetimeFigureOut">
              <a:rPr lang="en-US"/>
              <a:pPr>
                <a:defRPr/>
              </a:pPr>
              <a:t>8/28/2020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8A2128-2218-486B-8C18-AE02D789970C}" type="slidenum">
              <a:rPr lang="en-US"/>
              <a:pPr>
                <a:defRPr/>
              </a:pPr>
              <a:t>‹#›</a:t>
            </a:fld>
            <a:endParaRPr lang="en-US" dirty="0"/>
          </a:p>
        </p:txBody>
      </p:sp>
    </p:spTree>
    <p:extLst>
      <p:ext uri="{BB962C8B-B14F-4D97-AF65-F5344CB8AC3E}">
        <p14:creationId xmlns:p14="http://schemas.microsoft.com/office/powerpoint/2010/main" val="2146719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BE4245-9921-4519-85A2-5CAE64E10C3B}" type="datetimeFigureOut">
              <a:rPr lang="en-US"/>
              <a:pPr>
                <a:defRPr/>
              </a:pPr>
              <a:t>8/28/2020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B7FAE6-61BF-4492-A681-3693710E74AA}" type="slidenum">
              <a:rPr lang="en-US"/>
              <a:pPr>
                <a:defRPr/>
              </a:pPr>
              <a:t>‹#›</a:t>
            </a:fld>
            <a:endParaRPr lang="en-US" dirty="0"/>
          </a:p>
        </p:txBody>
      </p:sp>
    </p:spTree>
    <p:extLst>
      <p:ext uri="{BB962C8B-B14F-4D97-AF65-F5344CB8AC3E}">
        <p14:creationId xmlns:p14="http://schemas.microsoft.com/office/powerpoint/2010/main" val="547093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993155-7E8C-453B-AD29-64659F998BFD}" type="datetimeFigureOut">
              <a:rPr lang="en-US"/>
              <a:pPr>
                <a:defRPr/>
              </a:pPr>
              <a:t>8/28/2020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3657AF-BBDF-4EBE-86D4-6CE43EC88D8C}" type="slidenum">
              <a:rPr lang="en-US"/>
              <a:pPr>
                <a:defRPr/>
              </a:pPr>
              <a:t>‹#›</a:t>
            </a:fld>
            <a:endParaRPr lang="en-US" dirty="0"/>
          </a:p>
        </p:txBody>
      </p:sp>
    </p:spTree>
    <p:extLst>
      <p:ext uri="{BB962C8B-B14F-4D97-AF65-F5344CB8AC3E}">
        <p14:creationId xmlns:p14="http://schemas.microsoft.com/office/powerpoint/2010/main" val="36983739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E8914F1-1606-4A11-90CA-08427103245B}" type="datetimeFigureOut">
              <a:rPr lang="en-US"/>
              <a:pPr>
                <a:defRPr/>
              </a:pPr>
              <a:t>8/28/2020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C00C51F-55CD-46BE-A8A7-E82A11D3F741}" type="slidenum">
              <a:rPr lang="en-US"/>
              <a:pPr>
                <a:defRPr/>
              </a:pPr>
              <a:t>‹#›</a:t>
            </a:fld>
            <a:endParaRPr lang="en-US" dirty="0"/>
          </a:p>
        </p:txBody>
      </p:sp>
    </p:spTree>
    <p:extLst>
      <p:ext uri="{BB962C8B-B14F-4D97-AF65-F5344CB8AC3E}">
        <p14:creationId xmlns:p14="http://schemas.microsoft.com/office/powerpoint/2010/main" val="2340527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B44A6C5-12CA-4B5A-8AC2-942A7436A584}" type="datetimeFigureOut">
              <a:rPr lang="en-US"/>
              <a:pPr>
                <a:defRPr/>
              </a:pPr>
              <a:t>8/28/2020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25DA691-C53B-44F0-A624-BDC7EB26102E}" type="slidenum">
              <a:rPr lang="en-US"/>
              <a:pPr>
                <a:defRPr/>
              </a:pPr>
              <a:t>‹#›</a:t>
            </a:fld>
            <a:endParaRPr lang="en-US" dirty="0"/>
          </a:p>
        </p:txBody>
      </p:sp>
    </p:spTree>
    <p:extLst>
      <p:ext uri="{BB962C8B-B14F-4D97-AF65-F5344CB8AC3E}">
        <p14:creationId xmlns:p14="http://schemas.microsoft.com/office/powerpoint/2010/main" val="2704266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A89E4D-ACF7-4AD7-B050-4D3E890E30A9}" type="datetimeFigureOut">
              <a:rPr lang="en-US"/>
              <a:pPr>
                <a:defRPr/>
              </a:pPr>
              <a:t>8/28/2020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FC2B6DC-ECDC-48B6-8289-C1D8664C0570}" type="slidenum">
              <a:rPr lang="en-US"/>
              <a:pPr>
                <a:defRPr/>
              </a:pPr>
              <a:t>‹#›</a:t>
            </a:fld>
            <a:endParaRPr lang="en-US" dirty="0"/>
          </a:p>
        </p:txBody>
      </p:sp>
    </p:spTree>
    <p:extLst>
      <p:ext uri="{BB962C8B-B14F-4D97-AF65-F5344CB8AC3E}">
        <p14:creationId xmlns:p14="http://schemas.microsoft.com/office/powerpoint/2010/main" val="261078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9AF2D0-0664-4912-BC0B-47DC6A33EC38}" type="datetimeFigureOut">
              <a:rPr lang="en-US"/>
              <a:pPr>
                <a:defRPr/>
              </a:pPr>
              <a:t>8/28/2020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2ABD6F9-1783-4713-AD35-E4C65063D8FD}" type="slidenum">
              <a:rPr lang="en-US"/>
              <a:pPr>
                <a:defRPr/>
              </a:pPr>
              <a:t>‹#›</a:t>
            </a:fld>
            <a:endParaRPr lang="en-US" dirty="0"/>
          </a:p>
        </p:txBody>
      </p:sp>
    </p:spTree>
    <p:extLst>
      <p:ext uri="{BB962C8B-B14F-4D97-AF65-F5344CB8AC3E}">
        <p14:creationId xmlns:p14="http://schemas.microsoft.com/office/powerpoint/2010/main" val="1753588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CF569C-E550-4500-B564-5E8F4A64B47E}" type="datetimeFigureOut">
              <a:rPr lang="en-US"/>
              <a:pPr>
                <a:defRPr/>
              </a:pPr>
              <a:t>8/28/2020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B42E1F-FCA8-4F52-AE18-1100CD614E52}" type="slidenum">
              <a:rPr lang="en-US"/>
              <a:pPr>
                <a:defRPr/>
              </a:pPr>
              <a:t>‹#›</a:t>
            </a:fld>
            <a:endParaRPr lang="en-US" dirty="0"/>
          </a:p>
        </p:txBody>
      </p:sp>
    </p:spTree>
    <p:extLst>
      <p:ext uri="{BB962C8B-B14F-4D97-AF65-F5344CB8AC3E}">
        <p14:creationId xmlns:p14="http://schemas.microsoft.com/office/powerpoint/2010/main" val="1316905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9E0F4C2-21B4-43AE-8BB7-87A150FB28DA}" type="datetimeFigureOut">
              <a:rPr lang="en-US"/>
              <a:pPr>
                <a:defRPr/>
              </a:pPr>
              <a:t>8/28/2020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768442E-AA2F-4E54-AEF8-181AA2C04D26}" type="slidenum">
              <a:rPr lang="en-US"/>
              <a:pPr>
                <a:defRPr/>
              </a:pPr>
              <a:t>‹#›</a:t>
            </a:fld>
            <a:endParaRPr lang="en-US" dirty="0"/>
          </a:p>
        </p:txBody>
      </p:sp>
    </p:spTree>
    <p:extLst>
      <p:ext uri="{BB962C8B-B14F-4D97-AF65-F5344CB8AC3E}">
        <p14:creationId xmlns:p14="http://schemas.microsoft.com/office/powerpoint/2010/main" val="1631540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solidFill>
                  <a:prstClr val="black"/>
                </a:solidFill>
                <a:ea typeface="+mn-ea"/>
                <a:cs typeface="+mn-cs"/>
              </a:rPr>
              <a:t>FINAL DRIVE NOTES</a:t>
            </a:r>
            <a:r>
              <a:rPr lang="en-ZA" sz="3200" dirty="0" smtClean="0">
                <a:solidFill>
                  <a:prstClr val="black"/>
                </a:solidFill>
                <a:ea typeface="+mn-ea"/>
                <a:cs typeface="+mn-cs"/>
              </a:rPr>
              <a:t>: BASIC FUNCTIONS, CONSTRUCTION AND OPERATION</a:t>
            </a:r>
            <a:endParaRPr lang="en-US" sz="3200" dirty="0"/>
          </a:p>
        </p:txBody>
      </p:sp>
      <p:sp>
        <p:nvSpPr>
          <p:cNvPr id="3" name="Content Placeholder 2"/>
          <p:cNvSpPr>
            <a:spLocks noGrp="1"/>
          </p:cNvSpPr>
          <p:nvPr>
            <p:ph idx="1"/>
          </p:nvPr>
        </p:nvSpPr>
        <p:spPr/>
        <p:txBody>
          <a:bodyPr/>
          <a:lstStyle/>
          <a:p>
            <a:r>
              <a:rPr lang="en-US" sz="2800" dirty="0"/>
              <a:t>Spiral bevel type</a:t>
            </a:r>
          </a:p>
          <a:p>
            <a:r>
              <a:rPr lang="en-US" sz="2800" dirty="0"/>
              <a:t>Hypoid type</a:t>
            </a:r>
          </a:p>
          <a:p>
            <a:r>
              <a:rPr lang="en-US" sz="2800" dirty="0"/>
              <a:t>Conventional differential</a:t>
            </a:r>
          </a:p>
          <a:p>
            <a:r>
              <a:rPr lang="en-US" sz="2800" dirty="0"/>
              <a:t>Limited slip differential</a:t>
            </a:r>
          </a:p>
          <a:p>
            <a:endParaRPr lang="en-US" dirty="0"/>
          </a:p>
        </p:txBody>
      </p:sp>
    </p:spTree>
    <p:extLst>
      <p:ext uri="{BB962C8B-B14F-4D97-AF65-F5344CB8AC3E}">
        <p14:creationId xmlns:p14="http://schemas.microsoft.com/office/powerpoint/2010/main" val="32314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5A96-B0FA-42D2-B52C-708DA7B66D98}"/>
              </a:ext>
            </a:extLst>
          </p:cNvPr>
          <p:cNvSpPr>
            <a:spLocks noGrp="1"/>
          </p:cNvSpPr>
          <p:nvPr>
            <p:ph type="title"/>
          </p:nvPr>
        </p:nvSpPr>
        <p:spPr/>
        <p:txBody>
          <a:bodyPr/>
          <a:lstStyle/>
          <a:p>
            <a:r>
              <a:rPr lang="en-US" sz="3200" dirty="0"/>
              <a:t>Conventional differential</a:t>
            </a:r>
          </a:p>
        </p:txBody>
      </p:sp>
      <p:sp>
        <p:nvSpPr>
          <p:cNvPr id="3" name="Content Placeholder 2">
            <a:extLst>
              <a:ext uri="{FF2B5EF4-FFF2-40B4-BE49-F238E27FC236}">
                <a16:creationId xmlns:a16="http://schemas.microsoft.com/office/drawing/2014/main" id="{2865019E-85A6-4427-B028-F2B330110635}"/>
              </a:ext>
            </a:extLst>
          </p:cNvPr>
          <p:cNvSpPr>
            <a:spLocks noGrp="1"/>
          </p:cNvSpPr>
          <p:nvPr>
            <p:ph idx="1"/>
          </p:nvPr>
        </p:nvSpPr>
        <p:spPr>
          <a:xfrm>
            <a:off x="304800" y="1600201"/>
            <a:ext cx="8153400" cy="4267199"/>
          </a:xfrm>
        </p:spPr>
        <p:txBody>
          <a:bodyPr/>
          <a:lstStyle/>
          <a:p>
            <a:pPr marL="0" indent="0">
              <a:buNone/>
            </a:pPr>
            <a:r>
              <a:rPr lang="en-US" sz="2400" b="1" dirty="0"/>
              <a:t>Functions:</a:t>
            </a:r>
          </a:p>
          <a:p>
            <a:r>
              <a:rPr lang="en-US" sz="2400" dirty="0"/>
              <a:t>The differential allows the drive wheels to rotate at different rotational frequencies when the car move around corners and over uneven road surfaces</a:t>
            </a:r>
          </a:p>
          <a:p>
            <a:r>
              <a:rPr lang="en-US" sz="2400" dirty="0"/>
              <a:t>Even torque is transmitted to the side shaft and the drive wheels irrespective of the different rotational frequency between the wheels</a:t>
            </a:r>
          </a:p>
        </p:txBody>
      </p:sp>
    </p:spTree>
    <p:extLst>
      <p:ext uri="{BB962C8B-B14F-4D97-AF65-F5344CB8AC3E}">
        <p14:creationId xmlns:p14="http://schemas.microsoft.com/office/powerpoint/2010/main" val="88956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A6A0-504D-4284-8CA9-F613DAD397B9}"/>
              </a:ext>
            </a:extLst>
          </p:cNvPr>
          <p:cNvSpPr>
            <a:spLocks noGrp="1"/>
          </p:cNvSpPr>
          <p:nvPr>
            <p:ph type="title"/>
          </p:nvPr>
        </p:nvSpPr>
        <p:spPr/>
        <p:txBody>
          <a:bodyPr/>
          <a:lstStyle/>
          <a:p>
            <a:r>
              <a:rPr lang="en-US" sz="3200" dirty="0"/>
              <a:t>Conventional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F4790AAA-1BEF-4CAE-80A4-5A89648FE8B4}"/>
              </a:ext>
            </a:extLst>
          </p:cNvPr>
          <p:cNvSpPr>
            <a:spLocks noGrp="1"/>
          </p:cNvSpPr>
          <p:nvPr>
            <p:ph idx="1"/>
          </p:nvPr>
        </p:nvSpPr>
        <p:spPr>
          <a:xfrm>
            <a:off x="381000" y="1600201"/>
            <a:ext cx="7620000" cy="3962399"/>
          </a:xfrm>
        </p:spPr>
        <p:txBody>
          <a:bodyPr/>
          <a:lstStyle/>
          <a:p>
            <a:pPr marL="0" indent="0">
              <a:buNone/>
            </a:pPr>
            <a:r>
              <a:rPr lang="en-US" sz="2400" b="1" dirty="0"/>
              <a:t>Construction:</a:t>
            </a:r>
            <a:r>
              <a:rPr lang="en-US" sz="2400" dirty="0"/>
              <a:t> The differential consists of a differential carrier, which is bolted and rotate with the crown wheel. </a:t>
            </a:r>
            <a:endParaRPr lang="en-US" sz="2400" dirty="0" smtClean="0"/>
          </a:p>
          <a:p>
            <a:pPr marL="0" indent="0">
              <a:buNone/>
            </a:pPr>
            <a:r>
              <a:rPr lang="en-US" sz="2400" dirty="0" smtClean="0"/>
              <a:t>A </a:t>
            </a:r>
            <a:r>
              <a:rPr lang="en-US" sz="2400" dirty="0"/>
              <a:t>set of gears and a differential shaft is housed within the differential carrier. The differential shaft fits reasonably tightly into the differential carrier and is kept in position by a locking method. Two planet gears are mounted on the differential shaft and are free to rotate about the shaft. The planet gears are in constant mesh with two larger gears, which are splined to the side shaft. These side shafts transmit torque to the drive wheels.</a:t>
            </a:r>
          </a:p>
        </p:txBody>
      </p:sp>
    </p:spTree>
    <p:extLst>
      <p:ext uri="{BB962C8B-B14F-4D97-AF65-F5344CB8AC3E}">
        <p14:creationId xmlns:p14="http://schemas.microsoft.com/office/powerpoint/2010/main" val="355383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4079-1FCB-4B3A-AA03-0C23DCD04B63}"/>
              </a:ext>
            </a:extLst>
          </p:cNvPr>
          <p:cNvSpPr>
            <a:spLocks noGrp="1"/>
          </p:cNvSpPr>
          <p:nvPr>
            <p:ph type="title"/>
          </p:nvPr>
        </p:nvSpPr>
        <p:spPr>
          <a:xfrm>
            <a:off x="457200" y="274638"/>
            <a:ext cx="8229600" cy="639762"/>
          </a:xfrm>
        </p:spPr>
        <p:txBody>
          <a:bodyPr/>
          <a:lstStyle/>
          <a:p>
            <a:r>
              <a:rPr lang="en-US" sz="3200" dirty="0"/>
              <a:t>Conventional differential cont..</a:t>
            </a:r>
          </a:p>
        </p:txBody>
      </p:sp>
      <p:pic>
        <p:nvPicPr>
          <p:cNvPr id="5" name="Content Placeholder 4">
            <a:extLst>
              <a:ext uri="{FF2B5EF4-FFF2-40B4-BE49-F238E27FC236}">
                <a16:creationId xmlns:a16="http://schemas.microsoft.com/office/drawing/2014/main" id="{E0C30D4D-888A-4B41-8B1F-33A0E64C2AE8}"/>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409700" y="1143000"/>
            <a:ext cx="6324600" cy="4723435"/>
          </a:xfrm>
          <a:ln w="19050">
            <a:solidFill>
              <a:schemeClr val="tx1"/>
            </a:solidFill>
          </a:ln>
        </p:spPr>
      </p:pic>
    </p:spTree>
    <p:extLst>
      <p:ext uri="{BB962C8B-B14F-4D97-AF65-F5344CB8AC3E}">
        <p14:creationId xmlns:p14="http://schemas.microsoft.com/office/powerpoint/2010/main" val="364100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68963-92F9-42D5-B280-F88E0AE18A39}"/>
              </a:ext>
            </a:extLst>
          </p:cNvPr>
          <p:cNvSpPr>
            <a:spLocks noGrp="1"/>
          </p:cNvSpPr>
          <p:nvPr>
            <p:ph type="title"/>
          </p:nvPr>
        </p:nvSpPr>
        <p:spPr/>
        <p:txBody>
          <a:bodyPr/>
          <a:lstStyle/>
          <a:p>
            <a:r>
              <a:rPr lang="en-US" sz="3200" dirty="0"/>
              <a:t>Conventional differential </a:t>
            </a:r>
            <a:r>
              <a:rPr lang="en-US" sz="3200" dirty="0" err="1"/>
              <a:t>cont</a:t>
            </a:r>
            <a:r>
              <a:rPr lang="en-US" sz="3200" dirty="0"/>
              <a:t>…</a:t>
            </a:r>
          </a:p>
        </p:txBody>
      </p:sp>
      <p:pic>
        <p:nvPicPr>
          <p:cNvPr id="5" name="Content Placeholder 4">
            <a:extLst>
              <a:ext uri="{FF2B5EF4-FFF2-40B4-BE49-F238E27FC236}">
                <a16:creationId xmlns:a16="http://schemas.microsoft.com/office/drawing/2014/main" id="{E7D4C283-9A6F-44AB-94E4-922D2F7415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6324600" cy="4343400"/>
          </a:xfrm>
          <a:ln w="19050">
            <a:solidFill>
              <a:schemeClr val="tx1"/>
            </a:solidFill>
          </a:ln>
        </p:spPr>
      </p:pic>
    </p:spTree>
    <p:extLst>
      <p:ext uri="{BB962C8B-B14F-4D97-AF65-F5344CB8AC3E}">
        <p14:creationId xmlns:p14="http://schemas.microsoft.com/office/powerpoint/2010/main" val="624152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5C0E-C40A-49CC-9DF4-1DF47CFC40C2}"/>
              </a:ext>
            </a:extLst>
          </p:cNvPr>
          <p:cNvSpPr>
            <a:spLocks noGrp="1"/>
          </p:cNvSpPr>
          <p:nvPr>
            <p:ph type="title"/>
          </p:nvPr>
        </p:nvSpPr>
        <p:spPr/>
        <p:txBody>
          <a:bodyPr/>
          <a:lstStyle/>
          <a:p>
            <a:r>
              <a:rPr lang="en-US" sz="3200" dirty="0"/>
              <a:t>Conventional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14778CD8-94F0-43F3-A448-07FD94A5BD21}"/>
              </a:ext>
            </a:extLst>
          </p:cNvPr>
          <p:cNvSpPr>
            <a:spLocks noGrp="1"/>
          </p:cNvSpPr>
          <p:nvPr>
            <p:ph idx="1"/>
          </p:nvPr>
        </p:nvSpPr>
        <p:spPr>
          <a:xfrm>
            <a:off x="381000" y="1600200"/>
            <a:ext cx="8382000" cy="4191000"/>
          </a:xfrm>
        </p:spPr>
        <p:txBody>
          <a:bodyPr/>
          <a:lstStyle/>
          <a:p>
            <a:pPr marL="0" indent="0">
              <a:buNone/>
            </a:pPr>
            <a:r>
              <a:rPr lang="en-US" sz="2400" b="1" dirty="0"/>
              <a:t>Operation: When a vehicle moves straight ahead</a:t>
            </a:r>
          </a:p>
          <a:p>
            <a:r>
              <a:rPr lang="en-US" sz="2400" dirty="0"/>
              <a:t>The crown wheel drives the differential carrier</a:t>
            </a:r>
          </a:p>
          <a:p>
            <a:r>
              <a:rPr lang="en-US" sz="2400" dirty="0"/>
              <a:t>The differential shaft turns with the differential carrier</a:t>
            </a:r>
          </a:p>
          <a:p>
            <a:r>
              <a:rPr lang="en-US" sz="2400" dirty="0"/>
              <a:t>The planet gears turn with the differential shaft, but do not rotate about the shaft</a:t>
            </a:r>
          </a:p>
          <a:p>
            <a:r>
              <a:rPr lang="en-US" sz="2400" dirty="0"/>
              <a:t>The teeth on the planet gears exert even force on the teeth of the side  gears, thus pulling them</a:t>
            </a:r>
          </a:p>
          <a:p>
            <a:r>
              <a:rPr lang="en-US" sz="2400" dirty="0"/>
              <a:t>The side gears transmit the torque to the side shaft, and the drive wheels are driven at the same rotational frequency </a:t>
            </a:r>
          </a:p>
        </p:txBody>
      </p:sp>
    </p:spTree>
    <p:extLst>
      <p:ext uri="{BB962C8B-B14F-4D97-AF65-F5344CB8AC3E}">
        <p14:creationId xmlns:p14="http://schemas.microsoft.com/office/powerpoint/2010/main" val="155398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05BF-C39E-4661-B259-AE920199FA56}"/>
              </a:ext>
            </a:extLst>
          </p:cNvPr>
          <p:cNvSpPr>
            <a:spLocks noGrp="1"/>
          </p:cNvSpPr>
          <p:nvPr>
            <p:ph type="title"/>
          </p:nvPr>
        </p:nvSpPr>
        <p:spPr/>
        <p:txBody>
          <a:bodyPr/>
          <a:lstStyle/>
          <a:p>
            <a:r>
              <a:rPr lang="en-US" sz="3200" dirty="0"/>
              <a:t>Conventional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E40A56D9-B0DE-4902-8A11-0B0EF8963E7B}"/>
              </a:ext>
            </a:extLst>
          </p:cNvPr>
          <p:cNvSpPr>
            <a:spLocks noGrp="1"/>
          </p:cNvSpPr>
          <p:nvPr>
            <p:ph idx="1"/>
          </p:nvPr>
        </p:nvSpPr>
        <p:spPr>
          <a:xfrm>
            <a:off x="381000" y="1600201"/>
            <a:ext cx="8534400" cy="4343399"/>
          </a:xfrm>
        </p:spPr>
        <p:txBody>
          <a:bodyPr/>
          <a:lstStyle/>
          <a:p>
            <a:pPr marL="0" indent="0">
              <a:buNone/>
            </a:pPr>
            <a:r>
              <a:rPr lang="en-US" sz="2400" b="1" dirty="0"/>
              <a:t>Operation : When turning to the left or right</a:t>
            </a:r>
          </a:p>
          <a:p>
            <a:r>
              <a:rPr lang="en-US" sz="2400" dirty="0"/>
              <a:t>The inner wheel must cover a shorter distance than the outer wheel, it rotates at lower frequency</a:t>
            </a:r>
          </a:p>
          <a:p>
            <a:r>
              <a:rPr lang="en-US" sz="2400" dirty="0"/>
              <a:t>The rotational frequency of the inner side shaft is less than that of the outer side shaft as well as that of the differential carrier</a:t>
            </a:r>
          </a:p>
          <a:p>
            <a:r>
              <a:rPr lang="en-US" sz="2400" dirty="0"/>
              <a:t>The planet gears rotate slowly about the differential shaft and spin around the inner side gear</a:t>
            </a:r>
          </a:p>
          <a:p>
            <a:r>
              <a:rPr lang="en-US" sz="2400" dirty="0"/>
              <a:t>The rotary movement of the planet gears around the differential shaft causes them to drive the outer side gear at an increased rotational frequency, which is also more than that of the differential carrier</a:t>
            </a:r>
          </a:p>
          <a:p>
            <a:endParaRPr lang="en-US" sz="2400" dirty="0"/>
          </a:p>
        </p:txBody>
      </p:sp>
    </p:spTree>
    <p:extLst>
      <p:ext uri="{BB962C8B-B14F-4D97-AF65-F5344CB8AC3E}">
        <p14:creationId xmlns:p14="http://schemas.microsoft.com/office/powerpoint/2010/main" val="260664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C00B-41B6-4700-A4DE-2327B5F705C8}"/>
              </a:ext>
            </a:extLst>
          </p:cNvPr>
          <p:cNvSpPr>
            <a:spLocks noGrp="1"/>
          </p:cNvSpPr>
          <p:nvPr>
            <p:ph type="title"/>
          </p:nvPr>
        </p:nvSpPr>
        <p:spPr/>
        <p:txBody>
          <a:bodyPr/>
          <a:lstStyle/>
          <a:p>
            <a:r>
              <a:rPr lang="en-US" sz="3200" dirty="0"/>
              <a:t>Conventional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DD37DC59-74DB-4734-B8E1-BF8F81A74DD7}"/>
              </a:ext>
            </a:extLst>
          </p:cNvPr>
          <p:cNvSpPr>
            <a:spLocks noGrp="1"/>
          </p:cNvSpPr>
          <p:nvPr>
            <p:ph idx="1"/>
          </p:nvPr>
        </p:nvSpPr>
        <p:spPr>
          <a:xfrm>
            <a:off x="457200" y="1600201"/>
            <a:ext cx="8229600" cy="4190999"/>
          </a:xfrm>
        </p:spPr>
        <p:txBody>
          <a:bodyPr/>
          <a:lstStyle/>
          <a:p>
            <a:pPr marL="0" indent="0">
              <a:buNone/>
            </a:pPr>
            <a:r>
              <a:rPr lang="en-US" sz="2400" dirty="0"/>
              <a:t>One drive wheel is locked while the other one is free to rotate</a:t>
            </a:r>
          </a:p>
          <a:p>
            <a:r>
              <a:rPr lang="en-US" sz="2400" dirty="0"/>
              <a:t>This condition arises when, one drive wheel is standing in loose sand or mud or loses contact with the road surface, while the other drive wheel offers ideal traction</a:t>
            </a:r>
          </a:p>
          <a:p>
            <a:r>
              <a:rPr lang="en-US" sz="2400" dirty="0"/>
              <a:t>The side shaft and the side gear on the drive wheel that offers ideal traction, remains stationary</a:t>
            </a:r>
          </a:p>
          <a:p>
            <a:r>
              <a:rPr lang="en-US" sz="2400" dirty="0"/>
              <a:t>The planet gear spin around the stationary side gear and rotate about the differential shaft</a:t>
            </a:r>
          </a:p>
          <a:p>
            <a:r>
              <a:rPr lang="en-US" sz="2400" dirty="0"/>
              <a:t>Rotary movement of the planet gears drives the side gear, which offers minimum traction</a:t>
            </a:r>
          </a:p>
        </p:txBody>
      </p:sp>
    </p:spTree>
    <p:extLst>
      <p:ext uri="{BB962C8B-B14F-4D97-AF65-F5344CB8AC3E}">
        <p14:creationId xmlns:p14="http://schemas.microsoft.com/office/powerpoint/2010/main" val="330706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BCD4-4EA0-48AC-8E74-9020EE7C50EC}"/>
              </a:ext>
            </a:extLst>
          </p:cNvPr>
          <p:cNvSpPr>
            <a:spLocks noGrp="1"/>
          </p:cNvSpPr>
          <p:nvPr>
            <p:ph type="title"/>
          </p:nvPr>
        </p:nvSpPr>
        <p:spPr/>
        <p:txBody>
          <a:bodyPr/>
          <a:lstStyle/>
          <a:p>
            <a:r>
              <a:rPr lang="en-US" sz="3200" dirty="0"/>
              <a:t>Conventional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7E1DC651-3876-48A0-9536-25FA43C600A2}"/>
              </a:ext>
            </a:extLst>
          </p:cNvPr>
          <p:cNvSpPr>
            <a:spLocks noGrp="1"/>
          </p:cNvSpPr>
          <p:nvPr>
            <p:ph idx="1"/>
          </p:nvPr>
        </p:nvSpPr>
        <p:spPr>
          <a:xfrm>
            <a:off x="304800" y="1600201"/>
            <a:ext cx="8534400" cy="4267199"/>
          </a:xfrm>
        </p:spPr>
        <p:txBody>
          <a:bodyPr/>
          <a:lstStyle/>
          <a:p>
            <a:pPr marL="0" indent="0">
              <a:buNone/>
            </a:pPr>
            <a:r>
              <a:rPr lang="en-US" sz="2400" b="1" dirty="0"/>
              <a:t>When cornering:</a:t>
            </a:r>
          </a:p>
          <a:p>
            <a:pPr marL="0" indent="0">
              <a:buNone/>
            </a:pPr>
            <a:r>
              <a:rPr lang="en-US" sz="2400" dirty="0"/>
              <a:t>It should be noted that differential action is in operation only when there is a difference in rotational frequency between the two drive wheels. This means that, apart from uneven road surfaces and while cornering, differential action will also occur in the event of uneven </a:t>
            </a:r>
            <a:r>
              <a:rPr lang="en-US" sz="2400" dirty="0" err="1"/>
              <a:t>tyre</a:t>
            </a:r>
            <a:r>
              <a:rPr lang="en-US" sz="2400" dirty="0"/>
              <a:t> pressures, uneven load distribution, difference in </a:t>
            </a:r>
            <a:r>
              <a:rPr lang="en-US" sz="2400" dirty="0" err="1"/>
              <a:t>tyre</a:t>
            </a:r>
            <a:r>
              <a:rPr lang="en-US" sz="2400" dirty="0"/>
              <a:t> sizes, and when one </a:t>
            </a:r>
            <a:r>
              <a:rPr lang="en-US" sz="2400" dirty="0" err="1"/>
              <a:t>tyre</a:t>
            </a:r>
            <a:r>
              <a:rPr lang="en-US" sz="2400" dirty="0"/>
              <a:t> is more worn than another.</a:t>
            </a:r>
          </a:p>
          <a:p>
            <a:pPr marL="0" indent="0">
              <a:buNone/>
            </a:pPr>
            <a:r>
              <a:rPr lang="en-US" sz="2400" b="1" dirty="0"/>
              <a:t>Disadvantages:</a:t>
            </a:r>
            <a:r>
              <a:rPr lang="en-US" sz="2400" dirty="0"/>
              <a:t> The conventional differential is that more torque is transmitted to the drive wheel, which offers the least traction</a:t>
            </a:r>
          </a:p>
          <a:p>
            <a:pPr marL="0" indent="0">
              <a:buNone/>
            </a:pPr>
            <a:r>
              <a:rPr lang="en-US" sz="2400" dirty="0"/>
              <a:t>This disadvantage is overcome by the use of a Limited-slip differential</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603184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C0A5-97D2-4D3F-BC0C-24B6EAA099A9}"/>
              </a:ext>
            </a:extLst>
          </p:cNvPr>
          <p:cNvSpPr>
            <a:spLocks noGrp="1"/>
          </p:cNvSpPr>
          <p:nvPr>
            <p:ph type="title"/>
          </p:nvPr>
        </p:nvSpPr>
        <p:spPr/>
        <p:txBody>
          <a:bodyPr/>
          <a:lstStyle/>
          <a:p>
            <a:r>
              <a:rPr lang="en-US" sz="3200" dirty="0"/>
              <a:t>Limited-slip differential</a:t>
            </a:r>
          </a:p>
        </p:txBody>
      </p:sp>
      <p:sp>
        <p:nvSpPr>
          <p:cNvPr id="3" name="Content Placeholder 2">
            <a:extLst>
              <a:ext uri="{FF2B5EF4-FFF2-40B4-BE49-F238E27FC236}">
                <a16:creationId xmlns:a16="http://schemas.microsoft.com/office/drawing/2014/main" id="{30FFD4CC-D4B5-4194-BB1F-613AD9E9B913}"/>
              </a:ext>
            </a:extLst>
          </p:cNvPr>
          <p:cNvSpPr>
            <a:spLocks noGrp="1"/>
          </p:cNvSpPr>
          <p:nvPr>
            <p:ph idx="1"/>
          </p:nvPr>
        </p:nvSpPr>
        <p:spPr>
          <a:xfrm>
            <a:off x="457200" y="1600201"/>
            <a:ext cx="8153400" cy="4038599"/>
          </a:xfrm>
        </p:spPr>
        <p:txBody>
          <a:bodyPr/>
          <a:lstStyle/>
          <a:p>
            <a:pPr marL="0" indent="0">
              <a:buNone/>
            </a:pPr>
            <a:r>
              <a:rPr lang="en-US" sz="2400" dirty="0"/>
              <a:t>All limited-slip differentials work on the same basic principle, although the internal construction may differ. Some use a cone clutch while others use a multi-disc clutch. The operation is independent of any driven action and is purely automatic.</a:t>
            </a:r>
          </a:p>
          <a:p>
            <a:pPr marL="0" indent="0">
              <a:buNone/>
            </a:pPr>
            <a:r>
              <a:rPr lang="en-US" sz="2400" b="1" dirty="0"/>
              <a:t>Functions: </a:t>
            </a:r>
            <a:r>
              <a:rPr lang="en-US" sz="2400" dirty="0"/>
              <a:t>By inserting a wedge at both ends of the differential pinion shaft, this differential unit applies more power to the rear wheel that is experiencing more resistance.</a:t>
            </a:r>
          </a:p>
        </p:txBody>
      </p:sp>
    </p:spTree>
    <p:extLst>
      <p:ext uri="{BB962C8B-B14F-4D97-AF65-F5344CB8AC3E}">
        <p14:creationId xmlns:p14="http://schemas.microsoft.com/office/powerpoint/2010/main" val="2231934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518-6478-465A-8077-0F030561B528}"/>
              </a:ext>
            </a:extLst>
          </p:cNvPr>
          <p:cNvSpPr>
            <a:spLocks noGrp="1"/>
          </p:cNvSpPr>
          <p:nvPr>
            <p:ph type="title"/>
          </p:nvPr>
        </p:nvSpPr>
        <p:spPr>
          <a:xfrm>
            <a:off x="1066800" y="274638"/>
            <a:ext cx="7162800" cy="715962"/>
          </a:xfrm>
        </p:spPr>
        <p:txBody>
          <a:bodyPr/>
          <a:lstStyle/>
          <a:p>
            <a:r>
              <a:rPr lang="en-US" sz="3200" dirty="0"/>
              <a:t>Limited slip differential</a:t>
            </a:r>
          </a:p>
        </p:txBody>
      </p:sp>
      <p:pic>
        <p:nvPicPr>
          <p:cNvPr id="5" name="Content Placeholder 4">
            <a:extLst>
              <a:ext uri="{FF2B5EF4-FFF2-40B4-BE49-F238E27FC236}">
                <a16:creationId xmlns:a16="http://schemas.microsoft.com/office/drawing/2014/main" id="{7A55CCDE-C014-456F-A5E6-869559CBC6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981"/>
          <a:stretch/>
        </p:blipFill>
        <p:spPr>
          <a:xfrm>
            <a:off x="1600200" y="1143000"/>
            <a:ext cx="6307865" cy="4755764"/>
          </a:xfrm>
          <a:ln w="19050">
            <a:solidFill>
              <a:schemeClr val="tx1"/>
            </a:solidFill>
          </a:ln>
        </p:spPr>
      </p:pic>
    </p:spTree>
    <p:extLst>
      <p:ext uri="{BB962C8B-B14F-4D97-AF65-F5344CB8AC3E}">
        <p14:creationId xmlns:p14="http://schemas.microsoft.com/office/powerpoint/2010/main" val="25812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E3DD-511E-4950-82B4-B9FE590B9019}"/>
              </a:ext>
            </a:extLst>
          </p:cNvPr>
          <p:cNvSpPr>
            <a:spLocks noGrp="1"/>
          </p:cNvSpPr>
          <p:nvPr>
            <p:ph type="title"/>
          </p:nvPr>
        </p:nvSpPr>
        <p:spPr/>
        <p:txBody>
          <a:bodyPr/>
          <a:lstStyle/>
          <a:p>
            <a:r>
              <a:rPr lang="en-US" sz="3200" dirty="0" smtClean="0"/>
              <a:t>Basic construction, </a:t>
            </a:r>
            <a:r>
              <a:rPr lang="en-US" sz="3200" dirty="0" smtClean="0"/>
              <a:t>operation and functions</a:t>
            </a:r>
            <a:endParaRPr lang="en-US" sz="3200" dirty="0"/>
          </a:p>
        </p:txBody>
      </p:sp>
      <p:sp>
        <p:nvSpPr>
          <p:cNvPr id="5" name="Content Placeholder 4">
            <a:extLst>
              <a:ext uri="{FF2B5EF4-FFF2-40B4-BE49-F238E27FC236}">
                <a16:creationId xmlns:a16="http://schemas.microsoft.com/office/drawing/2014/main" id="{4CFB9E68-A94E-4E26-96CF-920A8B94EA06}"/>
              </a:ext>
            </a:extLst>
          </p:cNvPr>
          <p:cNvSpPr>
            <a:spLocks noGrp="1"/>
          </p:cNvSpPr>
          <p:nvPr>
            <p:ph idx="1"/>
          </p:nvPr>
        </p:nvSpPr>
        <p:spPr>
          <a:xfrm>
            <a:off x="381000" y="1600201"/>
            <a:ext cx="8458200" cy="4419599"/>
          </a:xfrm>
        </p:spPr>
        <p:txBody>
          <a:bodyPr/>
          <a:lstStyle/>
          <a:p>
            <a:pPr marL="0" indent="0">
              <a:buNone/>
            </a:pPr>
            <a:r>
              <a:rPr lang="en-US" sz="2400" dirty="0"/>
              <a:t>Final drive consists of crown wheel and pinion that engage with each other and that, together with the differential, are contained in a housing. The crown wheel is bolted to the differential carrier while the pinion is coupled with the drive shafts.</a:t>
            </a:r>
          </a:p>
          <a:p>
            <a:pPr marL="0" indent="0">
              <a:buNone/>
            </a:pPr>
            <a:r>
              <a:rPr lang="en-US" sz="2400" b="1" dirty="0"/>
              <a:t>Functions: </a:t>
            </a:r>
            <a:r>
              <a:rPr lang="en-US" sz="2400" dirty="0"/>
              <a:t>The final drive provides a drive at right angles from the drive shaft to the side shaft the rear axle assembly. </a:t>
            </a:r>
          </a:p>
          <a:p>
            <a:pPr marL="0" indent="0">
              <a:buNone/>
            </a:pPr>
            <a:r>
              <a:rPr lang="en-US" sz="2400" dirty="0"/>
              <a:t>It provides a constant reduction between the speed of the drive wheels and the engine in order to develop the engine revolutions required to drive the vehicle with ease. </a:t>
            </a:r>
          </a:p>
          <a:p>
            <a:pPr marL="0" indent="0">
              <a:buNone/>
            </a:pPr>
            <a:r>
              <a:rPr lang="en-US" sz="2400" dirty="0"/>
              <a:t>The two types of final drives are </a:t>
            </a:r>
            <a:r>
              <a:rPr lang="en-US" sz="2400" i="1" dirty="0">
                <a:latin typeface="Arial" panose="020B0604020202020204" pitchFamily="34" charset="0"/>
                <a:cs typeface="Arial" panose="020B0604020202020204" pitchFamily="34" charset="0"/>
              </a:rPr>
              <a:t>Spiral bevel </a:t>
            </a:r>
            <a:r>
              <a:rPr lang="en-US" sz="2400" i="1" dirty="0"/>
              <a:t>gear </a:t>
            </a:r>
            <a:r>
              <a:rPr lang="en-US" sz="2400" dirty="0"/>
              <a:t>and </a:t>
            </a:r>
            <a:r>
              <a:rPr lang="en-US" sz="2400" dirty="0">
                <a:latin typeface="Arial" panose="020B0604020202020204" pitchFamily="34" charset="0"/>
                <a:cs typeface="Arial" panose="020B0604020202020204" pitchFamily="34" charset="0"/>
              </a:rPr>
              <a:t>Hypoid final drive</a:t>
            </a:r>
          </a:p>
          <a:p>
            <a:pPr marL="0" indent="0">
              <a:buNone/>
            </a:pPr>
            <a:endParaRPr lang="en-US" sz="2400" dirty="0"/>
          </a:p>
        </p:txBody>
      </p:sp>
    </p:spTree>
    <p:extLst>
      <p:ext uri="{BB962C8B-B14F-4D97-AF65-F5344CB8AC3E}">
        <p14:creationId xmlns:p14="http://schemas.microsoft.com/office/powerpoint/2010/main" val="1185950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3A6E-42F1-42AE-A673-B75B0A7C70D4}"/>
              </a:ext>
            </a:extLst>
          </p:cNvPr>
          <p:cNvSpPr>
            <a:spLocks noGrp="1"/>
          </p:cNvSpPr>
          <p:nvPr>
            <p:ph type="title"/>
          </p:nvPr>
        </p:nvSpPr>
        <p:spPr/>
        <p:txBody>
          <a:bodyPr/>
          <a:lstStyle/>
          <a:p>
            <a:r>
              <a:rPr lang="en-US" sz="3200" dirty="0"/>
              <a:t>Limited-slip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0E22C441-3B60-4FF9-ACFC-DB67A0F8F26B}"/>
              </a:ext>
            </a:extLst>
          </p:cNvPr>
          <p:cNvSpPr>
            <a:spLocks noGrp="1"/>
          </p:cNvSpPr>
          <p:nvPr>
            <p:ph idx="1"/>
          </p:nvPr>
        </p:nvSpPr>
        <p:spPr>
          <a:xfrm>
            <a:off x="609600" y="1600201"/>
            <a:ext cx="8229600" cy="3962399"/>
          </a:xfrm>
        </p:spPr>
        <p:txBody>
          <a:bodyPr/>
          <a:lstStyle/>
          <a:p>
            <a:pPr marL="0" indent="0">
              <a:buNone/>
            </a:pPr>
            <a:r>
              <a:rPr lang="en-US" sz="2400" b="1" dirty="0"/>
              <a:t>Construction:</a:t>
            </a:r>
            <a:r>
              <a:rPr lang="en-US" sz="2400" dirty="0"/>
              <a:t> This differential is similar in construction to the conventional types except that it has two sets of clutch plates and, in addition, the ends of the two separate pinion shafts have tapered faces that form a shallow V and lie rather loosely in notches in the halves of the differential case. The clutch plates are placed on either side between the differential side gears and the differential case</a:t>
            </a:r>
          </a:p>
        </p:txBody>
      </p:sp>
    </p:spTree>
    <p:extLst>
      <p:ext uri="{BB962C8B-B14F-4D97-AF65-F5344CB8AC3E}">
        <p14:creationId xmlns:p14="http://schemas.microsoft.com/office/powerpoint/2010/main" val="1735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94F1-ED72-47C6-9369-A1B603450316}"/>
              </a:ext>
            </a:extLst>
          </p:cNvPr>
          <p:cNvSpPr>
            <a:spLocks noGrp="1"/>
          </p:cNvSpPr>
          <p:nvPr>
            <p:ph type="title"/>
          </p:nvPr>
        </p:nvSpPr>
        <p:spPr/>
        <p:txBody>
          <a:bodyPr/>
          <a:lstStyle/>
          <a:p>
            <a:r>
              <a:rPr lang="en-US" sz="3200" dirty="0"/>
              <a:t>Limited-slip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6BDF8CD4-7AF4-41BB-956B-55571F969F6A}"/>
              </a:ext>
            </a:extLst>
          </p:cNvPr>
          <p:cNvSpPr>
            <a:spLocks noGrp="1"/>
          </p:cNvSpPr>
          <p:nvPr>
            <p:ph idx="1"/>
          </p:nvPr>
        </p:nvSpPr>
        <p:spPr>
          <a:xfrm>
            <a:off x="381000" y="1600201"/>
            <a:ext cx="8305800" cy="4038599"/>
          </a:xfrm>
        </p:spPr>
        <p:txBody>
          <a:bodyPr/>
          <a:lstStyle/>
          <a:p>
            <a:pPr marL="0" indent="0">
              <a:buNone/>
            </a:pPr>
            <a:r>
              <a:rPr lang="en-US" sz="2400" b="1" dirty="0"/>
              <a:t>Operation:</a:t>
            </a:r>
            <a:r>
              <a:rPr lang="en-US" sz="2400" dirty="0"/>
              <a:t> When a vehicle moves straight ahead</a:t>
            </a:r>
          </a:p>
          <a:p>
            <a:r>
              <a:rPr lang="en-US" sz="2400" dirty="0"/>
              <a:t>The differential pinion gears encounter resistance when they attempt to turn the axle’s side gears</a:t>
            </a:r>
          </a:p>
          <a:p>
            <a:r>
              <a:rPr lang="en-US" sz="2400" dirty="0"/>
              <a:t>The resistance is transferred to the pinion shaft that are driving the pinions</a:t>
            </a:r>
          </a:p>
          <a:p>
            <a:r>
              <a:rPr lang="en-US" sz="2400" dirty="0"/>
              <a:t>As both ends of each pinion shaft are seated on tapered ramp and because there is some play at this point, the shaft are forced to slide up the ramp surface</a:t>
            </a:r>
          </a:p>
          <a:p>
            <a:r>
              <a:rPr lang="en-US" sz="2400" dirty="0"/>
              <a:t>This sliding motion moves both shafts in an outward direction</a:t>
            </a:r>
          </a:p>
          <a:p>
            <a:pPr marL="0" indent="0">
              <a:buNone/>
            </a:pPr>
            <a:endParaRPr lang="en-US" sz="2400" dirty="0"/>
          </a:p>
        </p:txBody>
      </p:sp>
    </p:spTree>
    <p:extLst>
      <p:ext uri="{BB962C8B-B14F-4D97-AF65-F5344CB8AC3E}">
        <p14:creationId xmlns:p14="http://schemas.microsoft.com/office/powerpoint/2010/main" val="2708638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ACD0-D364-4921-9822-DD6DBAE345BB}"/>
              </a:ext>
            </a:extLst>
          </p:cNvPr>
          <p:cNvSpPr>
            <a:spLocks noGrp="1"/>
          </p:cNvSpPr>
          <p:nvPr>
            <p:ph type="title"/>
          </p:nvPr>
        </p:nvSpPr>
        <p:spPr/>
        <p:txBody>
          <a:bodyPr/>
          <a:lstStyle/>
          <a:p>
            <a:r>
              <a:rPr lang="en-US" sz="3200" dirty="0"/>
              <a:t>Limited-slip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6EE2A0A7-D25E-4116-9C3E-0B20C53DAB62}"/>
              </a:ext>
            </a:extLst>
          </p:cNvPr>
          <p:cNvSpPr>
            <a:spLocks noGrp="1"/>
          </p:cNvSpPr>
          <p:nvPr>
            <p:ph idx="1"/>
          </p:nvPr>
        </p:nvSpPr>
        <p:spPr>
          <a:xfrm>
            <a:off x="457200" y="1600201"/>
            <a:ext cx="8001000" cy="4038599"/>
          </a:xfrm>
        </p:spPr>
        <p:txBody>
          <a:bodyPr/>
          <a:lstStyle/>
          <a:p>
            <a:r>
              <a:rPr lang="en-US" sz="2400" dirty="0"/>
              <a:t>As each shaft moves outwards, it pushes its pinion in the same direction causing the pinion thrust member to lock the clutches against the differential case</a:t>
            </a:r>
          </a:p>
          <a:p>
            <a:r>
              <a:rPr lang="en-US" sz="2400" dirty="0"/>
              <a:t>This causes the wheels to rotate at the same speed when the car is driven straight ahead</a:t>
            </a:r>
          </a:p>
          <a:p>
            <a:pPr marL="0" indent="0">
              <a:buNone/>
            </a:pPr>
            <a:r>
              <a:rPr lang="en-US" sz="2400" b="1" dirty="0"/>
              <a:t>When turning to the left or right</a:t>
            </a:r>
          </a:p>
          <a:p>
            <a:r>
              <a:rPr lang="en-US" sz="2400" dirty="0"/>
              <a:t>The inner wheel thrust member exerts force on its clutch</a:t>
            </a:r>
          </a:p>
          <a:p>
            <a:r>
              <a:rPr lang="en-US" sz="2400" dirty="0"/>
              <a:t>The outer wheel thrust member lessens its force</a:t>
            </a:r>
          </a:p>
          <a:p>
            <a:r>
              <a:rPr lang="en-US" sz="2400" dirty="0"/>
              <a:t>This allows the clutch to slip, thereby allowing the wheels to rotate at different speeds to round the corner</a:t>
            </a:r>
          </a:p>
        </p:txBody>
      </p:sp>
    </p:spTree>
    <p:extLst>
      <p:ext uri="{BB962C8B-B14F-4D97-AF65-F5344CB8AC3E}">
        <p14:creationId xmlns:p14="http://schemas.microsoft.com/office/powerpoint/2010/main" val="193331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00B6-01E0-405F-808C-41CACFD5DADA}"/>
              </a:ext>
            </a:extLst>
          </p:cNvPr>
          <p:cNvSpPr>
            <a:spLocks noGrp="1"/>
          </p:cNvSpPr>
          <p:nvPr>
            <p:ph type="title"/>
          </p:nvPr>
        </p:nvSpPr>
        <p:spPr/>
        <p:txBody>
          <a:bodyPr/>
          <a:lstStyle/>
          <a:p>
            <a:r>
              <a:rPr lang="en-US" sz="3200" dirty="0"/>
              <a:t>Limited-slip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65E39153-CF3B-4E47-83C0-7F4AEF799F54}"/>
              </a:ext>
            </a:extLst>
          </p:cNvPr>
          <p:cNvSpPr>
            <a:spLocks noGrp="1"/>
          </p:cNvSpPr>
          <p:nvPr>
            <p:ph idx="1"/>
          </p:nvPr>
        </p:nvSpPr>
        <p:spPr>
          <a:xfrm>
            <a:off x="609600" y="1295401"/>
            <a:ext cx="7924800" cy="4267199"/>
          </a:xfrm>
        </p:spPr>
        <p:txBody>
          <a:bodyPr/>
          <a:lstStyle/>
          <a:p>
            <a:pPr marL="0" indent="0">
              <a:buNone/>
            </a:pPr>
            <a:r>
              <a:rPr lang="en-US" sz="2400" b="1" dirty="0"/>
              <a:t>When one wheel spins:</a:t>
            </a:r>
          </a:p>
          <a:p>
            <a:pPr marL="0" indent="0">
              <a:buNone/>
            </a:pPr>
            <a:r>
              <a:rPr lang="en-US" sz="2400" dirty="0"/>
              <a:t>Under certain conditions, such as when driving on ice, in mud or when the wheel becomes airborne, pressure is applied to the clutches due to the pinion shaft movement on the ramp of the non-slipping wheel, the wheel with most traction. This allows more torque to be transferred to the wheel with most traction, resulting in better road handling and greater safety</a:t>
            </a:r>
          </a:p>
        </p:txBody>
      </p:sp>
    </p:spTree>
    <p:extLst>
      <p:ext uri="{BB962C8B-B14F-4D97-AF65-F5344CB8AC3E}">
        <p14:creationId xmlns:p14="http://schemas.microsoft.com/office/powerpoint/2010/main" val="365605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3C36-D146-4DA1-85DD-BD25DD88816D}"/>
              </a:ext>
            </a:extLst>
          </p:cNvPr>
          <p:cNvSpPr>
            <a:spLocks noGrp="1"/>
          </p:cNvSpPr>
          <p:nvPr>
            <p:ph type="title"/>
          </p:nvPr>
        </p:nvSpPr>
        <p:spPr/>
        <p:txBody>
          <a:bodyPr/>
          <a:lstStyle/>
          <a:p>
            <a:r>
              <a:rPr lang="en-US" sz="3200" dirty="0"/>
              <a:t>Limited-slip differential </a:t>
            </a:r>
            <a:r>
              <a:rPr lang="en-US" sz="3200" dirty="0" err="1"/>
              <a:t>cont</a:t>
            </a:r>
            <a:r>
              <a:rPr lang="en-US" sz="3200" dirty="0"/>
              <a:t>…</a:t>
            </a:r>
          </a:p>
        </p:txBody>
      </p:sp>
      <p:sp>
        <p:nvSpPr>
          <p:cNvPr id="3" name="Content Placeholder 2">
            <a:extLst>
              <a:ext uri="{FF2B5EF4-FFF2-40B4-BE49-F238E27FC236}">
                <a16:creationId xmlns:a16="http://schemas.microsoft.com/office/drawing/2014/main" id="{F50A425E-5D7C-4633-9AC5-781064121FD1}"/>
              </a:ext>
            </a:extLst>
          </p:cNvPr>
          <p:cNvSpPr>
            <a:spLocks noGrp="1"/>
          </p:cNvSpPr>
          <p:nvPr>
            <p:ph idx="1"/>
          </p:nvPr>
        </p:nvSpPr>
        <p:spPr>
          <a:xfrm>
            <a:off x="457200" y="1295401"/>
            <a:ext cx="8229600" cy="4495799"/>
          </a:xfrm>
        </p:spPr>
        <p:txBody>
          <a:bodyPr/>
          <a:lstStyle/>
          <a:p>
            <a:pPr marL="0" indent="0">
              <a:buNone/>
            </a:pPr>
            <a:r>
              <a:rPr lang="en-US" sz="2200" b="1" dirty="0"/>
              <a:t>Advantages:</a:t>
            </a:r>
          </a:p>
          <a:p>
            <a:r>
              <a:rPr lang="en-US" sz="2200" dirty="0"/>
              <a:t>Ability to move a vehicle when only one wheel has a traction</a:t>
            </a:r>
          </a:p>
          <a:p>
            <a:r>
              <a:rPr lang="en-US" sz="2200" dirty="0"/>
              <a:t>Better acceleration on the road(even though one wheel may be airborne)</a:t>
            </a:r>
          </a:p>
          <a:p>
            <a:r>
              <a:rPr lang="en-US" sz="2200" dirty="0"/>
              <a:t>Reduction in shock load on the driving shaft and axles when an airborne wheel turns to the ground</a:t>
            </a:r>
          </a:p>
          <a:p>
            <a:r>
              <a:rPr lang="en-US" sz="2200" dirty="0"/>
              <a:t>Easier and more affective handling of the vehicle on bumpy roads</a:t>
            </a:r>
          </a:p>
          <a:p>
            <a:pPr marL="0" indent="0">
              <a:buNone/>
            </a:pPr>
            <a:r>
              <a:rPr lang="en-US" sz="2200" b="1" dirty="0"/>
              <a:t>Disadvantages:</a:t>
            </a:r>
            <a:r>
              <a:rPr lang="en-US" sz="2200" dirty="0"/>
              <a:t> Requires the use of special differential lubricant.</a:t>
            </a:r>
          </a:p>
          <a:p>
            <a:pPr marL="0" indent="0">
              <a:buNone/>
            </a:pPr>
            <a:r>
              <a:rPr lang="en-US" sz="2200" dirty="0"/>
              <a:t>Care should be taken to avoid sudden acceleration when both driving wheels are on a slippery surface, this causes both wheels to spin and allows the vehicle to slide sideways on the curved surface of a road on a turn. </a:t>
            </a:r>
          </a:p>
        </p:txBody>
      </p:sp>
    </p:spTree>
    <p:extLst>
      <p:ext uri="{BB962C8B-B14F-4D97-AF65-F5344CB8AC3E}">
        <p14:creationId xmlns:p14="http://schemas.microsoft.com/office/powerpoint/2010/main" val="1018747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1DDE-71DB-4BC2-919E-B795F5C6B3DE}"/>
              </a:ext>
            </a:extLst>
          </p:cNvPr>
          <p:cNvSpPr>
            <a:spLocks noGrp="1"/>
          </p:cNvSpPr>
          <p:nvPr>
            <p:ph type="title"/>
          </p:nvPr>
        </p:nvSpPr>
        <p:spPr/>
        <p:txBody>
          <a:bodyPr/>
          <a:lstStyle/>
          <a:p>
            <a:r>
              <a:rPr lang="en-US" sz="3200" dirty="0"/>
              <a:t>Spiral Bevel Gear</a:t>
            </a:r>
          </a:p>
        </p:txBody>
      </p:sp>
      <p:sp>
        <p:nvSpPr>
          <p:cNvPr id="3" name="Content Placeholder 2">
            <a:extLst>
              <a:ext uri="{FF2B5EF4-FFF2-40B4-BE49-F238E27FC236}">
                <a16:creationId xmlns:a16="http://schemas.microsoft.com/office/drawing/2014/main" id="{654AE951-9F81-4EB3-92B6-0237058B7775}"/>
              </a:ext>
            </a:extLst>
          </p:cNvPr>
          <p:cNvSpPr>
            <a:spLocks noGrp="1"/>
          </p:cNvSpPr>
          <p:nvPr>
            <p:ph idx="1"/>
          </p:nvPr>
        </p:nvSpPr>
        <p:spPr>
          <a:xfrm>
            <a:off x="457200" y="1600201"/>
            <a:ext cx="8229600" cy="4267199"/>
          </a:xfrm>
        </p:spPr>
        <p:txBody>
          <a:bodyPr/>
          <a:lstStyle/>
          <a:p>
            <a:pPr marL="0" indent="0">
              <a:buNone/>
            </a:pPr>
            <a:r>
              <a:rPr lang="en-US" sz="2400" b="1" dirty="0"/>
              <a:t>Construction</a:t>
            </a:r>
            <a:r>
              <a:rPr lang="en-US" sz="2400" dirty="0"/>
              <a:t>: The teeth on both the pinion and crown wheel are of spiral design and tapered in order to maintain parallel spacing between the teeth. This design makes provision for longer teeth and more contact area. The pinion is mounted on two tapered roller bearings in the rear axle housing. The </a:t>
            </a:r>
            <a:r>
              <a:rPr lang="en-US" sz="2400" dirty="0" err="1"/>
              <a:t>centre</a:t>
            </a:r>
            <a:r>
              <a:rPr lang="en-US" sz="2400" dirty="0"/>
              <a:t> line of the pinion shaft is on the same plane as that of the crown wheel.</a:t>
            </a:r>
          </a:p>
          <a:p>
            <a:pPr marL="0" indent="0">
              <a:buNone/>
            </a:pPr>
            <a:r>
              <a:rPr lang="en-US" sz="2400" b="1" dirty="0"/>
              <a:t>Advantages:</a:t>
            </a:r>
            <a:r>
              <a:rPr lang="en-US" sz="2400" dirty="0"/>
              <a:t> This is a strong drive because more than one tooth is in contact at any give time and this increases the contact area.</a:t>
            </a:r>
          </a:p>
          <a:p>
            <a:pPr marL="0" indent="0">
              <a:buNone/>
            </a:pPr>
            <a:r>
              <a:rPr lang="en-US" sz="2400" dirty="0"/>
              <a:t>The design offers quiet operation due to sliding action between the teeth.</a:t>
            </a:r>
          </a:p>
        </p:txBody>
      </p:sp>
    </p:spTree>
    <p:extLst>
      <p:ext uri="{BB962C8B-B14F-4D97-AF65-F5344CB8AC3E}">
        <p14:creationId xmlns:p14="http://schemas.microsoft.com/office/powerpoint/2010/main" val="653169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C4FB-9209-4121-BCE9-817B5EB8313B}"/>
              </a:ext>
            </a:extLst>
          </p:cNvPr>
          <p:cNvSpPr>
            <a:spLocks noGrp="1"/>
          </p:cNvSpPr>
          <p:nvPr>
            <p:ph type="title"/>
          </p:nvPr>
        </p:nvSpPr>
        <p:spPr/>
        <p:txBody>
          <a:bodyPr/>
          <a:lstStyle/>
          <a:p>
            <a:r>
              <a:rPr lang="en-US" sz="3200" dirty="0"/>
              <a:t>Spiral bevel final drive</a:t>
            </a:r>
          </a:p>
        </p:txBody>
      </p:sp>
      <p:pic>
        <p:nvPicPr>
          <p:cNvPr id="5" name="Content Placeholder 4">
            <a:extLst>
              <a:ext uri="{FF2B5EF4-FFF2-40B4-BE49-F238E27FC236}">
                <a16:creationId xmlns:a16="http://schemas.microsoft.com/office/drawing/2014/main" id="{5F12F547-AC9C-43E8-92BB-6958AD70C0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371601"/>
            <a:ext cx="5486399" cy="4572000"/>
          </a:xfrm>
          <a:ln w="19050">
            <a:solidFill>
              <a:srgbClr val="722A28"/>
            </a:solidFill>
          </a:ln>
        </p:spPr>
      </p:pic>
    </p:spTree>
    <p:extLst>
      <p:ext uri="{BB962C8B-B14F-4D97-AF65-F5344CB8AC3E}">
        <p14:creationId xmlns:p14="http://schemas.microsoft.com/office/powerpoint/2010/main" val="4201855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ACE9-6A59-4FE5-BDD8-EE75276D127A}"/>
              </a:ext>
            </a:extLst>
          </p:cNvPr>
          <p:cNvSpPr>
            <a:spLocks noGrp="1"/>
          </p:cNvSpPr>
          <p:nvPr>
            <p:ph type="title"/>
          </p:nvPr>
        </p:nvSpPr>
        <p:spPr/>
        <p:txBody>
          <a:bodyPr/>
          <a:lstStyle/>
          <a:p>
            <a:r>
              <a:rPr lang="en-US" sz="3200" dirty="0"/>
              <a:t>Spiral bevel gear </a:t>
            </a:r>
            <a:r>
              <a:rPr lang="en-US" sz="3200" dirty="0" err="1"/>
              <a:t>cont</a:t>
            </a:r>
            <a:r>
              <a:rPr lang="en-US" sz="3200" dirty="0" smtClean="0"/>
              <a:t>…</a:t>
            </a:r>
            <a:endParaRPr lang="en-US" sz="3200" dirty="0"/>
          </a:p>
        </p:txBody>
      </p:sp>
      <p:sp>
        <p:nvSpPr>
          <p:cNvPr id="3" name="Content Placeholder 2">
            <a:extLst>
              <a:ext uri="{FF2B5EF4-FFF2-40B4-BE49-F238E27FC236}">
                <a16:creationId xmlns:a16="http://schemas.microsoft.com/office/drawing/2014/main" id="{7D07668A-52BB-4564-9E38-EFA84ECEE0E2}"/>
              </a:ext>
            </a:extLst>
          </p:cNvPr>
          <p:cNvSpPr>
            <a:spLocks noGrp="1"/>
          </p:cNvSpPr>
          <p:nvPr>
            <p:ph idx="1"/>
          </p:nvPr>
        </p:nvSpPr>
        <p:spPr>
          <a:xfrm>
            <a:off x="381000" y="1600201"/>
            <a:ext cx="8382000" cy="4190999"/>
          </a:xfrm>
        </p:spPr>
        <p:txBody>
          <a:bodyPr/>
          <a:lstStyle/>
          <a:p>
            <a:pPr marL="0" indent="0">
              <a:buNone/>
            </a:pPr>
            <a:r>
              <a:rPr lang="en-US" sz="2400" b="1" dirty="0"/>
              <a:t>Disadvantages: </a:t>
            </a:r>
            <a:r>
              <a:rPr lang="en-US" sz="2400" dirty="0"/>
              <a:t>The floor must be equipped with a relatively high tunnel to provide the clearance for the drive shaft.</a:t>
            </a:r>
          </a:p>
          <a:p>
            <a:pPr marL="0" indent="0">
              <a:buNone/>
            </a:pPr>
            <a:r>
              <a:rPr lang="en-US" sz="2400" dirty="0"/>
              <a:t>There is relatively high side and end thrust on the pinion bearing.</a:t>
            </a:r>
          </a:p>
          <a:p>
            <a:pPr marL="0" indent="0">
              <a:buNone/>
            </a:pPr>
            <a:r>
              <a:rPr lang="en-US" sz="2400" dirty="0"/>
              <a:t>Friction is increased due to the sliding action between the teeth</a:t>
            </a:r>
          </a:p>
        </p:txBody>
      </p:sp>
    </p:spTree>
    <p:extLst>
      <p:ext uri="{BB962C8B-B14F-4D97-AF65-F5344CB8AC3E}">
        <p14:creationId xmlns:p14="http://schemas.microsoft.com/office/powerpoint/2010/main" val="605675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5B4D-C544-4E21-B189-03A9A3687F54}"/>
              </a:ext>
            </a:extLst>
          </p:cNvPr>
          <p:cNvSpPr>
            <a:spLocks noGrp="1"/>
          </p:cNvSpPr>
          <p:nvPr>
            <p:ph type="title"/>
          </p:nvPr>
        </p:nvSpPr>
        <p:spPr/>
        <p:txBody>
          <a:bodyPr/>
          <a:lstStyle/>
          <a:p>
            <a:r>
              <a:rPr lang="en-US" sz="3200" dirty="0"/>
              <a:t>Hypoid final drive</a:t>
            </a:r>
          </a:p>
        </p:txBody>
      </p:sp>
      <p:sp>
        <p:nvSpPr>
          <p:cNvPr id="3" name="Content Placeholder 2">
            <a:extLst>
              <a:ext uri="{FF2B5EF4-FFF2-40B4-BE49-F238E27FC236}">
                <a16:creationId xmlns:a16="http://schemas.microsoft.com/office/drawing/2014/main" id="{1C5D3D8B-FB01-492C-963F-46295B7AC5C8}"/>
              </a:ext>
            </a:extLst>
          </p:cNvPr>
          <p:cNvSpPr>
            <a:spLocks noGrp="1"/>
          </p:cNvSpPr>
          <p:nvPr>
            <p:ph idx="1"/>
          </p:nvPr>
        </p:nvSpPr>
        <p:spPr>
          <a:xfrm>
            <a:off x="304800" y="1600201"/>
            <a:ext cx="8534400" cy="4114799"/>
          </a:xfrm>
        </p:spPr>
        <p:txBody>
          <a:bodyPr/>
          <a:lstStyle/>
          <a:p>
            <a:pPr marL="0" indent="0">
              <a:buNone/>
            </a:pPr>
            <a:r>
              <a:rPr lang="en-US" sz="2400" b="1" dirty="0"/>
              <a:t>Construction:</a:t>
            </a:r>
            <a:r>
              <a:rPr lang="en-US" sz="2400" dirty="0"/>
              <a:t>	The teeth on the pinion and crown wheel are, like those of the spiral bevel gear, also of spiral design, but are cut to increase the angle at which it meets the </a:t>
            </a:r>
            <a:r>
              <a:rPr lang="en-US" sz="2400" dirty="0" err="1"/>
              <a:t>centre</a:t>
            </a:r>
            <a:r>
              <a:rPr lang="en-US" sz="2400" dirty="0"/>
              <a:t> line through the gears. The pinion is also mounted on tapered roller bearings in the rear axle housing, just below the </a:t>
            </a:r>
            <a:r>
              <a:rPr lang="en-US" sz="2400" dirty="0" err="1"/>
              <a:t>centre</a:t>
            </a:r>
            <a:r>
              <a:rPr lang="en-US" sz="2400" dirty="0"/>
              <a:t> line through the crown wheel. The increased angle of the teeth causes a larger degree of sliding action and consequently more side and end thrust. Increased pressure on the teeth causes more friction and more heat is generated. As a result of the high pressure and temperature, a special hypoid or high-pressure oil is required (</a:t>
            </a:r>
            <a:r>
              <a:rPr lang="en-US" sz="2400" b="1" dirty="0"/>
              <a:t>extreme pressure</a:t>
            </a:r>
            <a:r>
              <a:rPr lang="en-US" sz="2400" dirty="0"/>
              <a:t>[EP] oil). </a:t>
            </a:r>
          </a:p>
        </p:txBody>
      </p:sp>
    </p:spTree>
    <p:extLst>
      <p:ext uri="{BB962C8B-B14F-4D97-AF65-F5344CB8AC3E}">
        <p14:creationId xmlns:p14="http://schemas.microsoft.com/office/powerpoint/2010/main" val="336153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80B8-4599-474B-8C9F-95B246B9BA7A}"/>
              </a:ext>
            </a:extLst>
          </p:cNvPr>
          <p:cNvSpPr>
            <a:spLocks noGrp="1"/>
          </p:cNvSpPr>
          <p:nvPr>
            <p:ph type="title"/>
          </p:nvPr>
        </p:nvSpPr>
        <p:spPr/>
        <p:txBody>
          <a:bodyPr/>
          <a:lstStyle/>
          <a:p>
            <a:r>
              <a:rPr lang="en-US" sz="3200" dirty="0"/>
              <a:t>Hypoid final drive</a:t>
            </a:r>
          </a:p>
        </p:txBody>
      </p:sp>
      <p:pic>
        <p:nvPicPr>
          <p:cNvPr id="5" name="Content Placeholder 4">
            <a:extLst>
              <a:ext uri="{FF2B5EF4-FFF2-40B4-BE49-F238E27FC236}">
                <a16:creationId xmlns:a16="http://schemas.microsoft.com/office/drawing/2014/main" id="{453D982E-DB37-4847-9B1E-A42279E1C1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600201"/>
            <a:ext cx="5181600" cy="4343400"/>
          </a:xfrm>
          <a:ln w="19050">
            <a:solidFill>
              <a:schemeClr val="tx1"/>
            </a:solidFill>
          </a:ln>
        </p:spPr>
      </p:pic>
    </p:spTree>
    <p:extLst>
      <p:ext uri="{BB962C8B-B14F-4D97-AF65-F5344CB8AC3E}">
        <p14:creationId xmlns:p14="http://schemas.microsoft.com/office/powerpoint/2010/main" val="291124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3B31-7282-4352-82D2-0B326B526CD4}"/>
              </a:ext>
            </a:extLst>
          </p:cNvPr>
          <p:cNvSpPr>
            <a:spLocks noGrp="1"/>
          </p:cNvSpPr>
          <p:nvPr>
            <p:ph type="title"/>
          </p:nvPr>
        </p:nvSpPr>
        <p:spPr/>
        <p:txBody>
          <a:bodyPr/>
          <a:lstStyle/>
          <a:p>
            <a:r>
              <a:rPr lang="en-US" sz="3200" dirty="0"/>
              <a:t>Hypoid final drive </a:t>
            </a:r>
            <a:r>
              <a:rPr lang="en-US" sz="3200" dirty="0" err="1"/>
              <a:t>cont</a:t>
            </a:r>
            <a:r>
              <a:rPr lang="en-US" sz="3200" dirty="0"/>
              <a:t>…</a:t>
            </a:r>
          </a:p>
        </p:txBody>
      </p:sp>
      <p:sp>
        <p:nvSpPr>
          <p:cNvPr id="3" name="Content Placeholder 2">
            <a:extLst>
              <a:ext uri="{FF2B5EF4-FFF2-40B4-BE49-F238E27FC236}">
                <a16:creationId xmlns:a16="http://schemas.microsoft.com/office/drawing/2014/main" id="{4DE9D3CC-BD66-4A7C-A729-5E58AB0A4553}"/>
              </a:ext>
            </a:extLst>
          </p:cNvPr>
          <p:cNvSpPr>
            <a:spLocks noGrp="1"/>
          </p:cNvSpPr>
          <p:nvPr>
            <p:ph idx="1"/>
          </p:nvPr>
        </p:nvSpPr>
        <p:spPr>
          <a:xfrm>
            <a:off x="304800" y="1600200"/>
            <a:ext cx="8382000" cy="4267199"/>
          </a:xfrm>
        </p:spPr>
        <p:txBody>
          <a:bodyPr/>
          <a:lstStyle/>
          <a:p>
            <a:pPr marL="0" indent="0">
              <a:buNone/>
            </a:pPr>
            <a:r>
              <a:rPr lang="en-US" sz="2400" b="1" dirty="0"/>
              <a:t>Advantages:</a:t>
            </a:r>
          </a:p>
          <a:p>
            <a:r>
              <a:rPr lang="en-US" sz="2400" dirty="0"/>
              <a:t> A large degree of sliding action between the teeth ensures a very quiet operation</a:t>
            </a:r>
          </a:p>
          <a:p>
            <a:r>
              <a:rPr lang="en-US" sz="2400" dirty="0"/>
              <a:t>The teeth are larger, increasing the contact area thereby offering a stronger drive</a:t>
            </a:r>
          </a:p>
          <a:p>
            <a:r>
              <a:rPr lang="en-US" sz="2400" dirty="0"/>
              <a:t>The pinion with its bearing is closer to the lubricating oil, therefore, lubrication is more efficient</a:t>
            </a:r>
          </a:p>
          <a:p>
            <a:r>
              <a:rPr lang="en-US" sz="2400" dirty="0"/>
              <a:t>The pinion can be designed to be larger with stronger teeth.</a:t>
            </a:r>
          </a:p>
          <a:p>
            <a:r>
              <a:rPr lang="en-US" sz="2400" dirty="0"/>
              <a:t>Because the pinion and the drive shaft are mounted lower, a lower floor is possible</a:t>
            </a:r>
          </a:p>
        </p:txBody>
      </p:sp>
    </p:spTree>
    <p:extLst>
      <p:ext uri="{BB962C8B-B14F-4D97-AF65-F5344CB8AC3E}">
        <p14:creationId xmlns:p14="http://schemas.microsoft.com/office/powerpoint/2010/main" val="1686581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0EC4-617A-4F97-8B1D-6FE2671D830E}"/>
              </a:ext>
            </a:extLst>
          </p:cNvPr>
          <p:cNvSpPr>
            <a:spLocks noGrp="1"/>
          </p:cNvSpPr>
          <p:nvPr>
            <p:ph type="title"/>
          </p:nvPr>
        </p:nvSpPr>
        <p:spPr/>
        <p:txBody>
          <a:bodyPr/>
          <a:lstStyle/>
          <a:p>
            <a:r>
              <a:rPr lang="en-US" sz="3200" dirty="0"/>
              <a:t>Hypoid final drive </a:t>
            </a:r>
            <a:r>
              <a:rPr lang="en-US" sz="3200" dirty="0" err="1"/>
              <a:t>cont</a:t>
            </a:r>
            <a:r>
              <a:rPr lang="en-US" sz="3200" dirty="0"/>
              <a:t>….</a:t>
            </a:r>
          </a:p>
        </p:txBody>
      </p:sp>
      <p:sp>
        <p:nvSpPr>
          <p:cNvPr id="3" name="Content Placeholder 2">
            <a:extLst>
              <a:ext uri="{FF2B5EF4-FFF2-40B4-BE49-F238E27FC236}">
                <a16:creationId xmlns:a16="http://schemas.microsoft.com/office/drawing/2014/main" id="{906ECE7F-FC2E-432C-B4EA-0B0B1C1F20ED}"/>
              </a:ext>
            </a:extLst>
          </p:cNvPr>
          <p:cNvSpPr>
            <a:spLocks noGrp="1"/>
          </p:cNvSpPr>
          <p:nvPr>
            <p:ph idx="1"/>
          </p:nvPr>
        </p:nvSpPr>
        <p:spPr>
          <a:xfrm>
            <a:off x="304800" y="1600201"/>
            <a:ext cx="8382000" cy="4267199"/>
          </a:xfrm>
        </p:spPr>
        <p:txBody>
          <a:bodyPr/>
          <a:lstStyle/>
          <a:p>
            <a:pPr marL="0" indent="0">
              <a:buNone/>
            </a:pPr>
            <a:r>
              <a:rPr lang="en-US" sz="2400" b="1" dirty="0"/>
              <a:t>Disadvantages:</a:t>
            </a:r>
          </a:p>
          <a:p>
            <a:r>
              <a:rPr lang="en-US" sz="2400" dirty="0"/>
              <a:t>The larger contact area and sliding action between the teeth causes friction and decrease efficiency</a:t>
            </a:r>
          </a:p>
          <a:p>
            <a:r>
              <a:rPr lang="en-US" sz="2400" dirty="0"/>
              <a:t>The high degree of side and end thrust causes more load on the pinion bearings</a:t>
            </a:r>
          </a:p>
          <a:p>
            <a:r>
              <a:rPr lang="en-US" sz="2400" dirty="0"/>
              <a:t>High pressure and temperature can only be resisted by special hypoid oil</a:t>
            </a:r>
          </a:p>
          <a:p>
            <a:r>
              <a:rPr lang="en-US" sz="2400" dirty="0"/>
              <a:t>If the vehicle is equipped with a torque tube drive shaft, efficient seals must be used to prevent the gearbox oil from mixing with the special hypoid oil</a:t>
            </a:r>
          </a:p>
        </p:txBody>
      </p:sp>
    </p:spTree>
    <p:extLst>
      <p:ext uri="{BB962C8B-B14F-4D97-AF65-F5344CB8AC3E}">
        <p14:creationId xmlns:p14="http://schemas.microsoft.com/office/powerpoint/2010/main" val="366672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6044</TotalTime>
  <Words>1557</Words>
  <Application>Microsoft Office PowerPoint</Application>
  <PresentationFormat>On-screen Show (4:3)</PresentationFormat>
  <Paragraphs>100</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FINAL DRIVE NOTES: BASIC FUNCTIONS, CONSTRUCTION AND OPERATION</vt:lpstr>
      <vt:lpstr>Basic construction, operation and functions</vt:lpstr>
      <vt:lpstr>Spiral Bevel Gear</vt:lpstr>
      <vt:lpstr>Spiral bevel final drive</vt:lpstr>
      <vt:lpstr>Spiral bevel gear cont…</vt:lpstr>
      <vt:lpstr>Hypoid final drive</vt:lpstr>
      <vt:lpstr>Hypoid final drive</vt:lpstr>
      <vt:lpstr>Hypoid final drive cont…</vt:lpstr>
      <vt:lpstr>Hypoid final drive cont….</vt:lpstr>
      <vt:lpstr>Conventional differential</vt:lpstr>
      <vt:lpstr>Conventional differential cont…</vt:lpstr>
      <vt:lpstr>Conventional differential cont..</vt:lpstr>
      <vt:lpstr>Conventional differential cont…</vt:lpstr>
      <vt:lpstr>Conventional  differential cont…</vt:lpstr>
      <vt:lpstr>Conventional differential cont…</vt:lpstr>
      <vt:lpstr>Conventional differential cont…</vt:lpstr>
      <vt:lpstr>Conventional differential cont…</vt:lpstr>
      <vt:lpstr>Limited-slip differential</vt:lpstr>
      <vt:lpstr>Limited slip differential</vt:lpstr>
      <vt:lpstr>Limited-slip differential cont…</vt:lpstr>
      <vt:lpstr>Limited-slip differential cont…</vt:lpstr>
      <vt:lpstr>Limited-slip differential cont…</vt:lpstr>
      <vt:lpstr>Limited-slip differential cont…</vt:lpstr>
      <vt:lpstr>Limited-slip differential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MacMaster</dc:creator>
  <cp:lastModifiedBy>Marembo T</cp:lastModifiedBy>
  <cp:revision>772</cp:revision>
  <cp:lastPrinted>2015-01-30T09:51:56Z</cp:lastPrinted>
  <dcterms:created xsi:type="dcterms:W3CDTF">2009-04-29T10:12:29Z</dcterms:created>
  <dcterms:modified xsi:type="dcterms:W3CDTF">2020-08-28T15:30:43Z</dcterms:modified>
</cp:coreProperties>
</file>