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4">
  <p:sldMasterIdLst>
    <p:sldMasterId id="2147483660" r:id="rId4"/>
  </p:sldMasterIdLst>
  <p:sldIdLst>
    <p:sldId id="298" r:id="rId5"/>
    <p:sldId id="302" r:id="rId6"/>
    <p:sldId id="301" r:id="rId7"/>
    <p:sldId id="303" r:id="rId8"/>
    <p:sldId id="306" r:id="rId9"/>
    <p:sldId id="307" r:id="rId10"/>
    <p:sldId id="309" r:id="rId11"/>
    <p:sldId id="310" r:id="rId12"/>
    <p:sldId id="3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2020/08/10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2020/08/10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2020/08/10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2020/08/10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2020/08/10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2020/08/10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2020/08/10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2020/08/10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2020/08/10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2020/08/10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2800" dirty="0" err="1">
                <a:solidFill>
                  <a:schemeClr val="tx1"/>
                </a:solidFill>
              </a:rPr>
              <a:t>Voorraadstelsels</a:t>
            </a:r>
            <a:endParaRPr lang="en-US" sz="28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GRAAD 11</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262C-EBB7-4AD1-9C72-309F54CFED7E}"/>
              </a:ext>
            </a:extLst>
          </p:cNvPr>
          <p:cNvSpPr>
            <a:spLocks noGrp="1"/>
          </p:cNvSpPr>
          <p:nvPr>
            <p:ph type="title"/>
          </p:nvPr>
        </p:nvSpPr>
        <p:spPr/>
        <p:txBody>
          <a:bodyPr/>
          <a:lstStyle/>
          <a:p>
            <a:r>
              <a:rPr lang="en-US" dirty="0"/>
              <a:t>VOORRAADSTELSELS</a:t>
            </a:r>
          </a:p>
        </p:txBody>
      </p:sp>
      <p:sp>
        <p:nvSpPr>
          <p:cNvPr id="3" name="Content Placeholder 2">
            <a:extLst>
              <a:ext uri="{FF2B5EF4-FFF2-40B4-BE49-F238E27FC236}">
                <a16:creationId xmlns:a16="http://schemas.microsoft.com/office/drawing/2014/main" id="{604A25A0-1D75-4D2B-A85F-6D57BAD41BCD}"/>
              </a:ext>
            </a:extLst>
          </p:cNvPr>
          <p:cNvSpPr>
            <a:spLocks noGrp="1"/>
          </p:cNvSpPr>
          <p:nvPr>
            <p:ph idx="1"/>
          </p:nvPr>
        </p:nvSpPr>
        <p:spPr/>
        <p:txBody>
          <a:bodyPr/>
          <a:lstStyle/>
          <a:p>
            <a:r>
              <a:rPr lang="af-ZA" b="1" dirty="0"/>
              <a:t>Voorraadstelsels:</a:t>
            </a:r>
            <a:endParaRPr lang="en-US" dirty="0"/>
          </a:p>
          <a:p>
            <a:r>
              <a:rPr lang="af-ZA" dirty="0"/>
              <a:t>Van graad agt tot nou, het ons die deurlopende voorraadstelsel behandel. </a:t>
            </a:r>
          </a:p>
          <a:p>
            <a:r>
              <a:rPr lang="af-ZA" dirty="0"/>
              <a:t>Die stelsel beteken die besigheid hou rekord / boek op ‘n deurlopende basis van voorraad wat in en uit die besigheid vloei. Die vloei van voorraad is ‘n elektroniese proses waarby die besigheid op ‘n deurlopende basis die invloei van voorraad in die besigheid debiteer in die handelsvoorraad rekening. </a:t>
            </a:r>
          </a:p>
          <a:p>
            <a:r>
              <a:rPr lang="af-ZA" dirty="0"/>
              <a:t>Die uitvloei van voorraad word opgedateer met ‘n krediet inskrwying in die handelsvoorraad rekening.  Alle bedrae, debiet en krediet, is teen die kosprys (aankoopprys of koste van verkope) van die handelsvoorraad</a:t>
            </a:r>
            <a:endParaRPr lang="en-US" dirty="0"/>
          </a:p>
        </p:txBody>
      </p:sp>
    </p:spTree>
    <p:extLst>
      <p:ext uri="{BB962C8B-B14F-4D97-AF65-F5344CB8AC3E}">
        <p14:creationId xmlns:p14="http://schemas.microsoft.com/office/powerpoint/2010/main" val="212360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262C-EBB7-4AD1-9C72-309F54CFED7E}"/>
              </a:ext>
            </a:extLst>
          </p:cNvPr>
          <p:cNvSpPr>
            <a:spLocks noGrp="1"/>
          </p:cNvSpPr>
          <p:nvPr>
            <p:ph type="title"/>
          </p:nvPr>
        </p:nvSpPr>
        <p:spPr/>
        <p:txBody>
          <a:bodyPr/>
          <a:lstStyle/>
          <a:p>
            <a:r>
              <a:rPr lang="en-US" dirty="0"/>
              <a:t>VOORRAADSTELSELS</a:t>
            </a:r>
          </a:p>
        </p:txBody>
      </p:sp>
      <p:sp>
        <p:nvSpPr>
          <p:cNvPr id="3" name="Content Placeholder 2">
            <a:extLst>
              <a:ext uri="{FF2B5EF4-FFF2-40B4-BE49-F238E27FC236}">
                <a16:creationId xmlns:a16="http://schemas.microsoft.com/office/drawing/2014/main" id="{604A25A0-1D75-4D2B-A85F-6D57BAD41BCD}"/>
              </a:ext>
            </a:extLst>
          </p:cNvPr>
          <p:cNvSpPr>
            <a:spLocks noGrp="1"/>
          </p:cNvSpPr>
          <p:nvPr>
            <p:ph idx="1"/>
          </p:nvPr>
        </p:nvSpPr>
        <p:spPr/>
        <p:txBody>
          <a:bodyPr/>
          <a:lstStyle/>
          <a:p>
            <a:r>
              <a:rPr lang="af-ZA" dirty="0"/>
              <a:t>Die </a:t>
            </a:r>
            <a:r>
              <a:rPr lang="af-ZA" b="1" dirty="0"/>
              <a:t>koste van verkope </a:t>
            </a:r>
            <a:r>
              <a:rPr lang="af-ZA" dirty="0"/>
              <a:t>inskrywings geld slegs vir die voorraad wat verkoop is en wat deur die elektroniese proses van die besigheid gegaan het. Die saldo in die handelsvoorraad rekening toon die waarde van die voorraad beskikbaar in die stoor en op die rakke.</a:t>
            </a:r>
            <a:endParaRPr lang="en-US" dirty="0"/>
          </a:p>
          <a:p>
            <a:r>
              <a:rPr lang="af-ZA" dirty="0"/>
              <a:t>Die deurlopende voorraadstelsel is slegs moontlik indien die besigheid van rekenaar  tegnologie (skandeerders) gebruik maak. Die handelsvoorraad rekening word opgestel om die beweging van voorraad aan te teken.  Die waarde van die voorraad is te alle tye (deurlopende) beskikbaar.</a:t>
            </a:r>
            <a:endParaRPr lang="en-US" dirty="0"/>
          </a:p>
          <a:p>
            <a:endParaRPr lang="en-US" dirty="0"/>
          </a:p>
        </p:txBody>
      </p:sp>
    </p:spTree>
    <p:extLst>
      <p:ext uri="{BB962C8B-B14F-4D97-AF65-F5344CB8AC3E}">
        <p14:creationId xmlns:p14="http://schemas.microsoft.com/office/powerpoint/2010/main" val="210805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262C-EBB7-4AD1-9C72-309F54CFED7E}"/>
              </a:ext>
            </a:extLst>
          </p:cNvPr>
          <p:cNvSpPr>
            <a:spLocks noGrp="1"/>
          </p:cNvSpPr>
          <p:nvPr>
            <p:ph type="title"/>
          </p:nvPr>
        </p:nvSpPr>
        <p:spPr>
          <a:xfrm>
            <a:off x="1097280" y="606287"/>
            <a:ext cx="10058400" cy="1131073"/>
          </a:xfrm>
        </p:spPr>
        <p:txBody>
          <a:bodyPr>
            <a:normAutofit/>
          </a:bodyPr>
          <a:lstStyle/>
          <a:p>
            <a:r>
              <a:rPr lang="en-US" sz="3200" dirty="0"/>
              <a:t>DIE VERSKIL TUSSEN VOORRAADSTELSELS</a:t>
            </a:r>
          </a:p>
        </p:txBody>
      </p:sp>
      <p:sp>
        <p:nvSpPr>
          <p:cNvPr id="3" name="Content Placeholder 2">
            <a:extLst>
              <a:ext uri="{FF2B5EF4-FFF2-40B4-BE49-F238E27FC236}">
                <a16:creationId xmlns:a16="http://schemas.microsoft.com/office/drawing/2014/main" id="{604A25A0-1D75-4D2B-A85F-6D57BAD41BCD}"/>
              </a:ext>
            </a:extLst>
          </p:cNvPr>
          <p:cNvSpPr>
            <a:spLocks noGrp="1"/>
          </p:cNvSpPr>
          <p:nvPr>
            <p:ph idx="1"/>
          </p:nvPr>
        </p:nvSpPr>
        <p:spPr/>
        <p:txBody>
          <a:bodyPr/>
          <a:lstStyle/>
          <a:p>
            <a:endParaRPr lang="en-US" dirty="0"/>
          </a:p>
          <a:p>
            <a:endParaRPr lang="en-US" dirty="0"/>
          </a:p>
        </p:txBody>
      </p:sp>
      <p:graphicFrame>
        <p:nvGraphicFramePr>
          <p:cNvPr id="4" name="Table 3">
            <a:extLst>
              <a:ext uri="{FF2B5EF4-FFF2-40B4-BE49-F238E27FC236}">
                <a16:creationId xmlns:a16="http://schemas.microsoft.com/office/drawing/2014/main" id="{F6F2230D-B913-455E-B009-95E1A790F1A3}"/>
              </a:ext>
            </a:extLst>
          </p:cNvPr>
          <p:cNvGraphicFramePr>
            <a:graphicFrameLocks noGrp="1"/>
          </p:cNvGraphicFramePr>
          <p:nvPr>
            <p:extLst>
              <p:ext uri="{D42A27DB-BD31-4B8C-83A1-F6EECF244321}">
                <p14:modId xmlns:p14="http://schemas.microsoft.com/office/powerpoint/2010/main" val="3249407368"/>
              </p:ext>
            </p:extLst>
          </p:nvPr>
        </p:nvGraphicFramePr>
        <p:xfrm>
          <a:off x="1097279" y="2186609"/>
          <a:ext cx="9636982" cy="3689072"/>
        </p:xfrm>
        <a:graphic>
          <a:graphicData uri="http://schemas.openxmlformats.org/drawingml/2006/table">
            <a:tbl>
              <a:tblPr firstRow="1" firstCol="1" bandRow="1"/>
              <a:tblGrid>
                <a:gridCol w="4818491">
                  <a:extLst>
                    <a:ext uri="{9D8B030D-6E8A-4147-A177-3AD203B41FA5}">
                      <a16:colId xmlns:a16="http://schemas.microsoft.com/office/drawing/2014/main" val="490316630"/>
                    </a:ext>
                  </a:extLst>
                </a:gridCol>
                <a:gridCol w="4818491">
                  <a:extLst>
                    <a:ext uri="{9D8B030D-6E8A-4147-A177-3AD203B41FA5}">
                      <a16:colId xmlns:a16="http://schemas.microsoft.com/office/drawing/2014/main" val="3681078100"/>
                    </a:ext>
                  </a:extLst>
                </a:gridCol>
              </a:tblGrid>
              <a:tr h="427238">
                <a:tc>
                  <a:txBody>
                    <a:bodyPr/>
                    <a:lstStyle/>
                    <a:p>
                      <a:pPr marL="0" marR="0" algn="ctr">
                        <a:lnSpc>
                          <a:spcPct val="107000"/>
                        </a:lnSpc>
                        <a:spcBef>
                          <a:spcPts val="0"/>
                        </a:spcBef>
                        <a:spcAft>
                          <a:spcPts val="0"/>
                        </a:spcAft>
                      </a:pPr>
                      <a:r>
                        <a:rPr lang="af-ZA" sz="2000" b="1" dirty="0">
                          <a:effectLst/>
                          <a:latin typeface="Arial" panose="020B0604020202020204" pitchFamily="34" charset="0"/>
                          <a:ea typeface="Calibri" panose="020F0502020204030204" pitchFamily="34" charset="0"/>
                          <a:cs typeface="Times New Roman" panose="02020603050405020304" pitchFamily="18" charset="0"/>
                        </a:rPr>
                        <a:t>Deurlopende voorraadstelsel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2000" b="1" dirty="0">
                          <a:effectLst/>
                          <a:latin typeface="Arial" panose="020B0604020202020204" pitchFamily="34" charset="0"/>
                          <a:ea typeface="Calibri" panose="020F0502020204030204" pitchFamily="34" charset="0"/>
                          <a:cs typeface="Times New Roman" panose="02020603050405020304" pitchFamily="18" charset="0"/>
                        </a:rPr>
                        <a:t>Periodiekle voorraadtelsel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157597"/>
                  </a:ext>
                </a:extLst>
              </a:tr>
              <a:tr h="1772679">
                <a:tc>
                  <a:txBody>
                    <a:bodyPr/>
                    <a:lstStyle/>
                    <a:p>
                      <a:pPr marL="0" marR="0">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Koste van verkope word bereken met elke verkoop transaksie.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Koste van verkope moet bereken word aan die einde van die jaar.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Wanneer verkope geskied, kan die koste van verkope nie bereken word nie.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422358"/>
                  </a:ext>
                </a:extLst>
              </a:tr>
              <a:tr h="1489155">
                <a:tc>
                  <a:txBody>
                    <a:bodyPr/>
                    <a:lstStyle/>
                    <a:p>
                      <a:pPr marL="0" marR="0">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Hou deurlopend rekord van voorraad voorhande deur die handelsvoooraad rekening.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Voorraad voorhande kan slegs bepaal word deur </a:t>
                      </a:r>
                      <a:r>
                        <a:rPr lang="af-ZA" sz="1800" dirty="0">
                          <a:effectLst/>
                          <a:latin typeface="Arial Narrow" panose="020B0606020202030204" pitchFamily="34" charset="0"/>
                          <a:ea typeface="Calibri" panose="020F0502020204030204" pitchFamily="34" charset="0"/>
                          <a:cs typeface="Arial" panose="020B0604020202020204" pitchFamily="34" charset="0"/>
                        </a:rPr>
                        <a:t>‘n </a:t>
                      </a:r>
                      <a:r>
                        <a:rPr lang="af-ZA" sz="1800" dirty="0">
                          <a:effectLst/>
                          <a:latin typeface="Arial" panose="020B0604020202020204" pitchFamily="34" charset="0"/>
                          <a:ea typeface="Calibri" panose="020F0502020204030204" pitchFamily="34" charset="0"/>
                          <a:cs typeface="Times New Roman" panose="02020603050405020304" pitchFamily="18" charset="0"/>
                        </a:rPr>
                        <a:t>fisiese voorraadopname.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768691"/>
                  </a:ext>
                </a:extLst>
              </a:tr>
            </a:tbl>
          </a:graphicData>
        </a:graphic>
      </p:graphicFrame>
    </p:spTree>
    <p:extLst>
      <p:ext uri="{BB962C8B-B14F-4D97-AF65-F5344CB8AC3E}">
        <p14:creationId xmlns:p14="http://schemas.microsoft.com/office/powerpoint/2010/main" val="27351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95F4-ACE2-4103-BC61-710DE75DDB37}"/>
              </a:ext>
            </a:extLst>
          </p:cNvPr>
          <p:cNvSpPr>
            <a:spLocks noGrp="1"/>
          </p:cNvSpPr>
          <p:nvPr>
            <p:ph type="title"/>
          </p:nvPr>
        </p:nvSpPr>
        <p:spPr>
          <a:xfrm>
            <a:off x="1097280" y="286604"/>
            <a:ext cx="10058400" cy="1094522"/>
          </a:xfrm>
        </p:spPr>
        <p:txBody>
          <a:bodyPr>
            <a:normAutofit/>
          </a:bodyPr>
          <a:lstStyle/>
          <a:p>
            <a:r>
              <a:rPr lang="en-US" sz="3200" dirty="0"/>
              <a:t>DEURLOPENDE VOORRAADSTELSELS</a:t>
            </a:r>
          </a:p>
        </p:txBody>
      </p:sp>
      <p:graphicFrame>
        <p:nvGraphicFramePr>
          <p:cNvPr id="4" name="Content Placeholder 3">
            <a:extLst>
              <a:ext uri="{FF2B5EF4-FFF2-40B4-BE49-F238E27FC236}">
                <a16:creationId xmlns:a16="http://schemas.microsoft.com/office/drawing/2014/main" id="{691CCD30-6AC5-4844-B0E4-2227A2E3FF6E}"/>
              </a:ext>
            </a:extLst>
          </p:cNvPr>
          <p:cNvGraphicFramePr>
            <a:graphicFrameLocks noGrp="1"/>
          </p:cNvGraphicFramePr>
          <p:nvPr>
            <p:ph idx="1"/>
            <p:extLst>
              <p:ext uri="{D42A27DB-BD31-4B8C-83A1-F6EECF244321}">
                <p14:modId xmlns:p14="http://schemas.microsoft.com/office/powerpoint/2010/main" val="122702361"/>
              </p:ext>
            </p:extLst>
          </p:nvPr>
        </p:nvGraphicFramePr>
        <p:xfrm>
          <a:off x="1097280" y="2319527"/>
          <a:ext cx="10058400" cy="3605171"/>
        </p:xfrm>
        <a:graphic>
          <a:graphicData uri="http://schemas.openxmlformats.org/drawingml/2006/table">
            <a:tbl>
              <a:tblPr firstRow="1" firstCol="1" bandRow="1">
                <a:tableStyleId>{5C22544A-7EE6-4342-B048-85BDC9FD1C3A}</a:tableStyleId>
              </a:tblPr>
              <a:tblGrid>
                <a:gridCol w="5029200">
                  <a:extLst>
                    <a:ext uri="{9D8B030D-6E8A-4147-A177-3AD203B41FA5}">
                      <a16:colId xmlns:a16="http://schemas.microsoft.com/office/drawing/2014/main" val="1361145721"/>
                    </a:ext>
                  </a:extLst>
                </a:gridCol>
                <a:gridCol w="5029200">
                  <a:extLst>
                    <a:ext uri="{9D8B030D-6E8A-4147-A177-3AD203B41FA5}">
                      <a16:colId xmlns:a16="http://schemas.microsoft.com/office/drawing/2014/main" val="800997613"/>
                    </a:ext>
                  </a:extLst>
                </a:gridCol>
              </a:tblGrid>
              <a:tr h="924391">
                <a:tc>
                  <a:txBody>
                    <a:bodyPr/>
                    <a:lstStyle/>
                    <a:p>
                      <a:pPr marL="0" marR="0" algn="ctr">
                        <a:lnSpc>
                          <a:spcPct val="107000"/>
                        </a:lnSpc>
                        <a:spcBef>
                          <a:spcPts val="0"/>
                        </a:spcBef>
                        <a:spcAft>
                          <a:spcPts val="0"/>
                        </a:spcAft>
                      </a:pPr>
                      <a:r>
                        <a:rPr lang="af-ZA" sz="2400" dirty="0">
                          <a:effectLst/>
                        </a:rPr>
                        <a:t>Voordele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af-ZA" sz="2400" dirty="0">
                          <a:effectLst/>
                        </a:rPr>
                        <a:t>Nadele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406832"/>
                  </a:ext>
                </a:extLst>
              </a:tr>
              <a:tr h="708957">
                <a:tc>
                  <a:txBody>
                    <a:bodyPr/>
                    <a:lstStyle/>
                    <a:p>
                      <a:pPr marL="342900" marR="0" lvl="0" indent="-342900">
                        <a:lnSpc>
                          <a:spcPct val="107000"/>
                        </a:lnSpc>
                        <a:spcBef>
                          <a:spcPts val="0"/>
                        </a:spcBef>
                        <a:spcAft>
                          <a:spcPts val="0"/>
                        </a:spcAft>
                        <a:buFont typeface="Symbol" panose="05050102010706020507" pitchFamily="18" charset="2"/>
                        <a:buChar char=""/>
                      </a:pPr>
                      <a:r>
                        <a:rPr lang="af-ZA" sz="2400" dirty="0">
                          <a:effectLst/>
                        </a:rPr>
                        <a:t>Beter voorraad beheer.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af-ZA" sz="2400" dirty="0">
                          <a:effectLst/>
                        </a:rPr>
                        <a:t>Voorraad kan alleenlik beheer word deur middel van rekenaar program.</a:t>
                      </a:r>
                      <a:endParaRPr lang="en-US" sz="2400" dirty="0">
                        <a:effectLst/>
                      </a:endParaRPr>
                    </a:p>
                    <a:p>
                      <a:pPr marL="228600" marR="0">
                        <a:lnSpc>
                          <a:spcPct val="107000"/>
                        </a:lnSpc>
                        <a:spcBef>
                          <a:spcPts val="0"/>
                        </a:spcBef>
                        <a:spcAft>
                          <a:spcPts val="0"/>
                        </a:spcAft>
                      </a:pPr>
                      <a:r>
                        <a:rPr lang="af-ZA"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098142"/>
                  </a:ext>
                </a:extLst>
              </a:tr>
              <a:tr h="396344">
                <a:tc>
                  <a:txBody>
                    <a:bodyPr/>
                    <a:lstStyle/>
                    <a:p>
                      <a:pPr marL="342900" marR="0" lvl="0" indent="-342900">
                        <a:lnSpc>
                          <a:spcPct val="107000"/>
                        </a:lnSpc>
                        <a:spcBef>
                          <a:spcPts val="0"/>
                        </a:spcBef>
                        <a:spcAft>
                          <a:spcPts val="0"/>
                        </a:spcAft>
                        <a:buFont typeface="Symbol" panose="05050102010706020507" pitchFamily="18" charset="2"/>
                        <a:buChar char=""/>
                      </a:pPr>
                      <a:r>
                        <a:rPr lang="af-ZA" sz="2400">
                          <a:effectLst/>
                        </a:rPr>
                        <a:t>Fisiese voorraadopname sal tekorte aantoon.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af-ZA" sz="2400" dirty="0">
                          <a:effectLst/>
                        </a:rPr>
                        <a:t>‘n Duur stelsel om te beheer.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0264253"/>
                  </a:ext>
                </a:extLst>
              </a:tr>
              <a:tr h="396344">
                <a:tc>
                  <a:txBody>
                    <a:bodyPr/>
                    <a:lstStyle/>
                    <a:p>
                      <a:pPr marL="342900" marR="0" lvl="0" indent="-342900">
                        <a:lnSpc>
                          <a:spcPct val="107000"/>
                        </a:lnSpc>
                        <a:spcBef>
                          <a:spcPts val="0"/>
                        </a:spcBef>
                        <a:spcAft>
                          <a:spcPts val="0"/>
                        </a:spcAft>
                        <a:buFont typeface="Symbol" panose="05050102010706020507" pitchFamily="18" charset="2"/>
                        <a:buChar char=""/>
                      </a:pPr>
                      <a:r>
                        <a:rPr lang="af-ZA" sz="2400">
                          <a:effectLst/>
                        </a:rPr>
                        <a:t>Diefstal kan betyds identifiseer en beperk word.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af-ZA"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8664169"/>
                  </a:ext>
                </a:extLst>
              </a:tr>
            </a:tbl>
          </a:graphicData>
        </a:graphic>
      </p:graphicFrame>
    </p:spTree>
    <p:extLst>
      <p:ext uri="{BB962C8B-B14F-4D97-AF65-F5344CB8AC3E}">
        <p14:creationId xmlns:p14="http://schemas.microsoft.com/office/powerpoint/2010/main" val="285177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1C03E4-26C6-4955-99F4-597DAC7921B4}"/>
              </a:ext>
            </a:extLst>
          </p:cNvPr>
          <p:cNvGraphicFramePr>
            <a:graphicFrameLocks noGrp="1"/>
          </p:cNvGraphicFramePr>
          <p:nvPr>
            <p:ph idx="1"/>
            <p:extLst>
              <p:ext uri="{D42A27DB-BD31-4B8C-83A1-F6EECF244321}">
                <p14:modId xmlns:p14="http://schemas.microsoft.com/office/powerpoint/2010/main" val="1289866698"/>
              </p:ext>
            </p:extLst>
          </p:nvPr>
        </p:nvGraphicFramePr>
        <p:xfrm>
          <a:off x="1419224" y="2386203"/>
          <a:ext cx="9667876" cy="2864486"/>
        </p:xfrm>
        <a:graphic>
          <a:graphicData uri="http://schemas.openxmlformats.org/drawingml/2006/table">
            <a:tbl>
              <a:tblPr firstRow="1" firstCol="1" bandRow="1">
                <a:tableStyleId>{5C22544A-7EE6-4342-B048-85BDC9FD1C3A}</a:tableStyleId>
              </a:tblPr>
              <a:tblGrid>
                <a:gridCol w="4833938">
                  <a:extLst>
                    <a:ext uri="{9D8B030D-6E8A-4147-A177-3AD203B41FA5}">
                      <a16:colId xmlns:a16="http://schemas.microsoft.com/office/drawing/2014/main" val="1508649258"/>
                    </a:ext>
                  </a:extLst>
                </a:gridCol>
                <a:gridCol w="4833938">
                  <a:extLst>
                    <a:ext uri="{9D8B030D-6E8A-4147-A177-3AD203B41FA5}">
                      <a16:colId xmlns:a16="http://schemas.microsoft.com/office/drawing/2014/main" val="3183784003"/>
                    </a:ext>
                  </a:extLst>
                </a:gridCol>
              </a:tblGrid>
              <a:tr h="614172">
                <a:tc>
                  <a:txBody>
                    <a:bodyPr/>
                    <a:lstStyle/>
                    <a:p>
                      <a:pPr marL="0" marR="0" algn="ctr">
                        <a:lnSpc>
                          <a:spcPct val="107000"/>
                        </a:lnSpc>
                        <a:spcBef>
                          <a:spcPts val="0"/>
                        </a:spcBef>
                        <a:spcAft>
                          <a:spcPts val="0"/>
                        </a:spcAft>
                      </a:pPr>
                      <a:r>
                        <a:rPr lang="af-ZA" sz="2000" dirty="0">
                          <a:effectLst/>
                        </a:rPr>
                        <a:t>Voordele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af-ZA" sz="2000" dirty="0">
                          <a:effectLst/>
                        </a:rPr>
                        <a:t>Nadele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9049956"/>
                  </a:ext>
                </a:extLst>
              </a:tr>
              <a:tr h="564721">
                <a:tc>
                  <a:txBody>
                    <a:bodyPr/>
                    <a:lstStyle/>
                    <a:p>
                      <a:pPr marL="342900" marR="0" lvl="0" indent="-342900">
                        <a:lnSpc>
                          <a:spcPct val="107000"/>
                        </a:lnSpc>
                        <a:spcBef>
                          <a:spcPts val="0"/>
                        </a:spcBef>
                        <a:spcAft>
                          <a:spcPts val="0"/>
                        </a:spcAft>
                        <a:buFont typeface="Symbol" panose="05050102010706020507" pitchFamily="18" charset="2"/>
                        <a:buChar char=""/>
                      </a:pPr>
                      <a:r>
                        <a:rPr lang="af-ZA" sz="2000">
                          <a:effectLst/>
                        </a:rPr>
                        <a:t>‘nGoedkoper stelsel om te beheer.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af-ZA" sz="2000" dirty="0">
                          <a:effectLst/>
                        </a:rPr>
                        <a:t>Diefstal van handelsvoorraad moeilik om te bepaal vanwee minimale beheer van voorraad.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195413"/>
                  </a:ext>
                </a:extLst>
              </a:tr>
              <a:tr h="854316">
                <a:tc>
                  <a:txBody>
                    <a:bodyPr/>
                    <a:lstStyle/>
                    <a:p>
                      <a:pPr marL="342900" marR="0" lvl="0" indent="-342900">
                        <a:lnSpc>
                          <a:spcPct val="107000"/>
                        </a:lnSpc>
                        <a:spcBef>
                          <a:spcPts val="0"/>
                        </a:spcBef>
                        <a:spcAft>
                          <a:spcPts val="0"/>
                        </a:spcAft>
                        <a:buFont typeface="Symbol" panose="05050102010706020507" pitchFamily="18" charset="2"/>
                        <a:buChar char=""/>
                      </a:pPr>
                      <a:r>
                        <a:rPr lang="af-ZA" sz="2000" dirty="0">
                          <a:effectLst/>
                        </a:rPr>
                        <a:t>‘n Gepaste stelsel vir ‘n besigheid wat ‘n wye verskeidenheid produkte verkoop waar die bepaling van die kosprys moeilik 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af-ZA" sz="2000" dirty="0">
                          <a:effectLst/>
                        </a:rPr>
                        <a:t>Handelsvoorraad voorhande kan slegs bepaal word deur middel van ‘n fisiese voorraadopname.</a:t>
                      </a:r>
                      <a:endParaRPr lang="en-US" sz="2000" dirty="0">
                        <a:effectLst/>
                      </a:endParaRPr>
                    </a:p>
                    <a:p>
                      <a:pPr marL="0" marR="0">
                        <a:lnSpc>
                          <a:spcPct val="107000"/>
                        </a:lnSpc>
                        <a:spcBef>
                          <a:spcPts val="0"/>
                        </a:spcBef>
                        <a:spcAft>
                          <a:spcPts val="0"/>
                        </a:spcAft>
                      </a:pPr>
                      <a:r>
                        <a:rPr lang="af-ZA"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772341"/>
                  </a:ext>
                </a:extLst>
              </a:tr>
            </a:tbl>
          </a:graphicData>
        </a:graphic>
      </p:graphicFrame>
      <p:sp>
        <p:nvSpPr>
          <p:cNvPr id="7" name="Title 6">
            <a:extLst>
              <a:ext uri="{FF2B5EF4-FFF2-40B4-BE49-F238E27FC236}">
                <a16:creationId xmlns:a16="http://schemas.microsoft.com/office/drawing/2014/main" id="{CB37D487-D8C3-4EC6-A9AC-14086D67F4A4}"/>
              </a:ext>
            </a:extLst>
          </p:cNvPr>
          <p:cNvSpPr>
            <a:spLocks noGrp="1"/>
          </p:cNvSpPr>
          <p:nvPr>
            <p:ph type="title"/>
          </p:nvPr>
        </p:nvSpPr>
        <p:spPr>
          <a:xfrm>
            <a:off x="1097280" y="695325"/>
            <a:ext cx="10058400" cy="1042035"/>
          </a:xfrm>
        </p:spPr>
        <p:txBody>
          <a:bodyPr>
            <a:normAutofit/>
          </a:bodyPr>
          <a:lstStyle/>
          <a:p>
            <a:r>
              <a:rPr lang="en-US" sz="4000" dirty="0"/>
              <a:t>PERIODIEKE VOORRAADSTELSEL</a:t>
            </a:r>
          </a:p>
        </p:txBody>
      </p:sp>
    </p:spTree>
    <p:extLst>
      <p:ext uri="{BB962C8B-B14F-4D97-AF65-F5344CB8AC3E}">
        <p14:creationId xmlns:p14="http://schemas.microsoft.com/office/powerpoint/2010/main" val="413426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8D53-1356-4EEF-A3EA-2998584FCCE6}"/>
              </a:ext>
            </a:extLst>
          </p:cNvPr>
          <p:cNvSpPr>
            <a:spLocks noGrp="1"/>
          </p:cNvSpPr>
          <p:nvPr>
            <p:ph type="title"/>
          </p:nvPr>
        </p:nvSpPr>
        <p:spPr/>
        <p:txBody>
          <a:bodyPr>
            <a:normAutofit/>
          </a:bodyPr>
          <a:lstStyle/>
          <a:p>
            <a:pPr lvl="0" eaLnBrk="0" fontAlgn="base" hangingPunct="0">
              <a:lnSpc>
                <a:spcPct val="100000"/>
              </a:lnSpc>
              <a:spcAft>
                <a:spcPct val="0"/>
              </a:spcAft>
            </a:pPr>
            <a:r>
              <a:rPr lang="af-ZA" alt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VOORBEELD:  Die deurlopende voorraadstelselsel</a:t>
            </a:r>
            <a:br>
              <a:rPr lang="en-US" altLang="en-US" sz="2800" dirty="0">
                <a:solidFill>
                  <a:schemeClr val="tx1"/>
                </a:solidFill>
              </a:rPr>
            </a:br>
            <a:r>
              <a:rPr lang="af-ZA" alt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Graad 11</a:t>
            </a:r>
            <a:r>
              <a:rPr lang="af-ZA" alt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Jy is bekend met die rekening:</a:t>
            </a:r>
            <a:br>
              <a:rPr lang="af-ZA" altLang="en-US" sz="2800" dirty="0">
                <a:solidFill>
                  <a:schemeClr val="tx1"/>
                </a:solidFill>
                <a:latin typeface="Arial" panose="020B0604020202020204" pitchFamily="34" charset="0"/>
              </a:rPr>
            </a:br>
            <a:endParaRPr lang="en-US" sz="2800" dirty="0"/>
          </a:p>
        </p:txBody>
      </p:sp>
      <p:graphicFrame>
        <p:nvGraphicFramePr>
          <p:cNvPr id="4" name="Content Placeholder 3">
            <a:extLst>
              <a:ext uri="{FF2B5EF4-FFF2-40B4-BE49-F238E27FC236}">
                <a16:creationId xmlns:a16="http://schemas.microsoft.com/office/drawing/2014/main" id="{11F59462-109D-45EF-A80C-E33B4A124740}"/>
              </a:ext>
            </a:extLst>
          </p:cNvPr>
          <p:cNvGraphicFramePr>
            <a:graphicFrameLocks noGrp="1"/>
          </p:cNvGraphicFramePr>
          <p:nvPr>
            <p:ph idx="1"/>
            <p:extLst>
              <p:ext uri="{D42A27DB-BD31-4B8C-83A1-F6EECF244321}">
                <p14:modId xmlns:p14="http://schemas.microsoft.com/office/powerpoint/2010/main" val="2770834631"/>
              </p:ext>
            </p:extLst>
          </p:nvPr>
        </p:nvGraphicFramePr>
        <p:xfrm>
          <a:off x="1362075" y="2343150"/>
          <a:ext cx="9220201" cy="4141272"/>
        </p:xfrm>
        <a:graphic>
          <a:graphicData uri="http://schemas.openxmlformats.org/drawingml/2006/table">
            <a:tbl>
              <a:tblPr firstRow="1" firstCol="1" bandRow="1"/>
              <a:tblGrid>
                <a:gridCol w="672131">
                  <a:extLst>
                    <a:ext uri="{9D8B030D-6E8A-4147-A177-3AD203B41FA5}">
                      <a16:colId xmlns:a16="http://schemas.microsoft.com/office/drawing/2014/main" val="181707356"/>
                    </a:ext>
                  </a:extLst>
                </a:gridCol>
                <a:gridCol w="528223">
                  <a:extLst>
                    <a:ext uri="{9D8B030D-6E8A-4147-A177-3AD203B41FA5}">
                      <a16:colId xmlns:a16="http://schemas.microsoft.com/office/drawing/2014/main" val="2574200481"/>
                    </a:ext>
                  </a:extLst>
                </a:gridCol>
                <a:gridCol w="1313785">
                  <a:extLst>
                    <a:ext uri="{9D8B030D-6E8A-4147-A177-3AD203B41FA5}">
                      <a16:colId xmlns:a16="http://schemas.microsoft.com/office/drawing/2014/main" val="3003705089"/>
                    </a:ext>
                  </a:extLst>
                </a:gridCol>
                <a:gridCol w="623878">
                  <a:extLst>
                    <a:ext uri="{9D8B030D-6E8A-4147-A177-3AD203B41FA5}">
                      <a16:colId xmlns:a16="http://schemas.microsoft.com/office/drawing/2014/main" val="2177842393"/>
                    </a:ext>
                  </a:extLst>
                </a:gridCol>
                <a:gridCol w="1342567">
                  <a:extLst>
                    <a:ext uri="{9D8B030D-6E8A-4147-A177-3AD203B41FA5}">
                      <a16:colId xmlns:a16="http://schemas.microsoft.com/office/drawing/2014/main" val="3544255355"/>
                    </a:ext>
                  </a:extLst>
                </a:gridCol>
                <a:gridCol w="672131">
                  <a:extLst>
                    <a:ext uri="{9D8B030D-6E8A-4147-A177-3AD203B41FA5}">
                      <a16:colId xmlns:a16="http://schemas.microsoft.com/office/drawing/2014/main" val="925262830"/>
                    </a:ext>
                  </a:extLst>
                </a:gridCol>
                <a:gridCol w="528223">
                  <a:extLst>
                    <a:ext uri="{9D8B030D-6E8A-4147-A177-3AD203B41FA5}">
                      <a16:colId xmlns:a16="http://schemas.microsoft.com/office/drawing/2014/main" val="3523695052"/>
                    </a:ext>
                  </a:extLst>
                </a:gridCol>
                <a:gridCol w="1572818">
                  <a:extLst>
                    <a:ext uri="{9D8B030D-6E8A-4147-A177-3AD203B41FA5}">
                      <a16:colId xmlns:a16="http://schemas.microsoft.com/office/drawing/2014/main" val="69284340"/>
                    </a:ext>
                  </a:extLst>
                </a:gridCol>
                <a:gridCol w="623878">
                  <a:extLst>
                    <a:ext uri="{9D8B030D-6E8A-4147-A177-3AD203B41FA5}">
                      <a16:colId xmlns:a16="http://schemas.microsoft.com/office/drawing/2014/main" val="2581475152"/>
                    </a:ext>
                  </a:extLst>
                </a:gridCol>
                <a:gridCol w="1342567">
                  <a:extLst>
                    <a:ext uri="{9D8B030D-6E8A-4147-A177-3AD203B41FA5}">
                      <a16:colId xmlns:a16="http://schemas.microsoft.com/office/drawing/2014/main" val="3777293060"/>
                    </a:ext>
                  </a:extLst>
                </a:gridCol>
              </a:tblGrid>
              <a:tr h="604274">
                <a:tc gridSpan="10">
                  <a:txBody>
                    <a:bodyPr/>
                    <a:lstStyle/>
                    <a:p>
                      <a:pPr marL="0" marR="0" algn="ctr">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Algemene Grootboek van Zachele Winkels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Balansstaatafdeling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af-ZA" sz="1800" b="1" dirty="0">
                          <a:effectLst/>
                          <a:latin typeface="Arial" panose="020B0604020202020204" pitchFamily="34" charset="0"/>
                          <a:ea typeface="Calibri" panose="020F0502020204030204" pitchFamily="34" charset="0"/>
                          <a:cs typeface="Times New Roman" panose="02020603050405020304" pitchFamily="18" charset="0"/>
                        </a:rPr>
                        <a:t>Handelsvoorraad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3524931"/>
                  </a:ext>
                </a:extLst>
              </a:tr>
              <a:tr h="399415">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Junie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Saldo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70 000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Junie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Koste van verkope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KOJ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180 000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3555"/>
                  </a:ext>
                </a:extLst>
              </a:tr>
              <a:tr h="399415">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KOJ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210 000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Koste van verkope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DJ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80 000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973943"/>
                  </a:ext>
                </a:extLst>
              </a:tr>
              <a:tr h="399415">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Krediteure-Kontrole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125 00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Krediteure kontrole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KAJ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7 000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372621"/>
                  </a:ext>
                </a:extLst>
              </a:tr>
              <a:tr h="365582">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Saldo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138 000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29569"/>
                  </a:ext>
                </a:extLst>
              </a:tr>
              <a:tr h="365582">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405 000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405 000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537333"/>
                  </a:ext>
                </a:extLst>
              </a:tr>
              <a:tr h="457167">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Julie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Saldo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138 000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796689"/>
                  </a:ext>
                </a:extLst>
              </a:tr>
              <a:tr h="399415">
                <a:tc gridSpan="10">
                  <a:txBody>
                    <a:bodyPr/>
                    <a:lstStyle/>
                    <a:p>
                      <a:pPr marL="342900" marR="0" lvl="0" indent="-342900">
                        <a:lnSpc>
                          <a:spcPct val="107000"/>
                        </a:lnSpc>
                        <a:spcBef>
                          <a:spcPts val="0"/>
                        </a:spcBef>
                        <a:spcAft>
                          <a:spcPts val="0"/>
                        </a:spcAft>
                        <a:buFont typeface="Symbol" panose="05050102010706020507" pitchFamily="18" charset="2"/>
                        <a:buChar char=""/>
                      </a:pPr>
                      <a:endParaRPr lang="af-ZA" sz="12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af-ZA" sz="1600" b="1" dirty="0">
                          <a:effectLst/>
                          <a:latin typeface="Arial" panose="020B0604020202020204" pitchFamily="34" charset="0"/>
                          <a:ea typeface="Calibri" panose="020F0502020204030204" pitchFamily="34" charset="0"/>
                          <a:cs typeface="Times New Roman" panose="02020603050405020304" pitchFamily="18" charset="0"/>
                        </a:rPr>
                        <a:t>Onthou hierdie is die deurlopende voorraadstelsel.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af-ZA" sz="1600" b="1" dirty="0">
                          <a:effectLst/>
                          <a:latin typeface="Arial" panose="020B0604020202020204" pitchFamily="34" charset="0"/>
                          <a:ea typeface="Calibri" panose="020F0502020204030204" pitchFamily="34" charset="0"/>
                          <a:cs typeface="Times New Roman" panose="02020603050405020304" pitchFamily="18" charset="0"/>
                        </a:rPr>
                        <a:t>Ons gaan dieselfde inligting gebruik vir die periodieke voorraadstelsel.</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835502"/>
                  </a:ext>
                </a:extLst>
              </a:tr>
            </a:tbl>
          </a:graphicData>
        </a:graphic>
      </p:graphicFrame>
    </p:spTree>
    <p:extLst>
      <p:ext uri="{BB962C8B-B14F-4D97-AF65-F5344CB8AC3E}">
        <p14:creationId xmlns:p14="http://schemas.microsoft.com/office/powerpoint/2010/main" val="356740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F28-98B5-4A8C-95BD-A8F556E6FDE9}"/>
              </a:ext>
            </a:extLst>
          </p:cNvPr>
          <p:cNvSpPr>
            <a:spLocks noGrp="1"/>
          </p:cNvSpPr>
          <p:nvPr>
            <p:ph type="title"/>
          </p:nvPr>
        </p:nvSpPr>
        <p:spPr/>
        <p:txBody>
          <a:bodyPr>
            <a:normAutofit/>
          </a:bodyPr>
          <a:lstStyle/>
          <a:p>
            <a:r>
              <a:rPr lang="en-US" sz="4400" dirty="0"/>
              <a:t>PERIODIEKE VOORRAADSTELSEL</a:t>
            </a:r>
          </a:p>
        </p:txBody>
      </p:sp>
      <p:graphicFrame>
        <p:nvGraphicFramePr>
          <p:cNvPr id="4" name="Content Placeholder 3">
            <a:extLst>
              <a:ext uri="{FF2B5EF4-FFF2-40B4-BE49-F238E27FC236}">
                <a16:creationId xmlns:a16="http://schemas.microsoft.com/office/drawing/2014/main" id="{525D999E-BFED-4F1A-BC7D-7824C580227E}"/>
              </a:ext>
            </a:extLst>
          </p:cNvPr>
          <p:cNvGraphicFramePr>
            <a:graphicFrameLocks noGrp="1"/>
          </p:cNvGraphicFramePr>
          <p:nvPr>
            <p:ph idx="1"/>
            <p:extLst>
              <p:ext uri="{D42A27DB-BD31-4B8C-83A1-F6EECF244321}">
                <p14:modId xmlns:p14="http://schemas.microsoft.com/office/powerpoint/2010/main" val="1725580620"/>
              </p:ext>
            </p:extLst>
          </p:nvPr>
        </p:nvGraphicFramePr>
        <p:xfrm>
          <a:off x="1097281" y="2324100"/>
          <a:ext cx="8951594" cy="3787207"/>
        </p:xfrm>
        <a:graphic>
          <a:graphicData uri="http://schemas.openxmlformats.org/drawingml/2006/table">
            <a:tbl>
              <a:tblPr firstRow="1" firstCol="1" bandRow="1"/>
              <a:tblGrid>
                <a:gridCol w="7388652">
                  <a:extLst>
                    <a:ext uri="{9D8B030D-6E8A-4147-A177-3AD203B41FA5}">
                      <a16:colId xmlns:a16="http://schemas.microsoft.com/office/drawing/2014/main" val="2889721705"/>
                    </a:ext>
                  </a:extLst>
                </a:gridCol>
                <a:gridCol w="1562942">
                  <a:extLst>
                    <a:ext uri="{9D8B030D-6E8A-4147-A177-3AD203B41FA5}">
                      <a16:colId xmlns:a16="http://schemas.microsoft.com/office/drawing/2014/main" val="1428162916"/>
                    </a:ext>
                  </a:extLst>
                </a:gridCol>
              </a:tblGrid>
              <a:tr h="510681">
                <a:tc gridSpan="2">
                  <a:txBody>
                    <a:bodyPr/>
                    <a:lstStyle/>
                    <a:p>
                      <a:pPr marL="0" marR="0" algn="l">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w="12700" cmpd="sng">
                      <a:noFill/>
                      <a:prstDash val="solid"/>
                    </a:lnR>
                    <a:lnT>
                      <a:noFill/>
                    </a:lnT>
                    <a:lnB w="12700" cap="flat" cmpd="sng" algn="ctr">
                      <a:solidFill>
                        <a:srgbClr val="000000"/>
                      </a:solidFill>
                      <a:prstDash val="solid"/>
                      <a:round/>
                      <a:headEnd type="none" w="med" len="med"/>
                      <a:tailEnd type="none" w="med" len="med"/>
                    </a:lnB>
                  </a:tcPr>
                </a:tc>
                <a:tc hMerge="1">
                  <a:txBody>
                    <a:bodyPr/>
                    <a:lstStyle/>
                    <a:p>
                      <a:endParaRPr lang="en-US" dirty="0"/>
                    </a:p>
                  </a:txBody>
                  <a:tcPr>
                    <a:lnL>
                      <a:noFill/>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814290"/>
                  </a:ext>
                </a:extLst>
              </a:tr>
              <a:tr h="502702">
                <a:tc>
                  <a:txBody>
                    <a:bodyPr/>
                    <a:lstStyle/>
                    <a:p>
                      <a:pPr marL="0" marR="0" algn="l">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749869"/>
                  </a:ext>
                </a:extLst>
              </a:tr>
              <a:tr h="502702">
                <a:tc>
                  <a:txBody>
                    <a:bodyPr/>
                    <a:lstStyle/>
                    <a:p>
                      <a:pPr marL="0" marR="0" algn="l">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Beginvoorraad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  70 000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214839"/>
                  </a:ext>
                </a:extLst>
              </a:tr>
              <a:tr h="532758">
                <a:tc>
                  <a:txBody>
                    <a:bodyPr/>
                    <a:lstStyle/>
                    <a:p>
                      <a:pPr marL="0" marR="0" algn="l">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Plus: Aankope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(210 000 + 125 000 – 7 000)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328 000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220752"/>
                  </a:ext>
                </a:extLst>
              </a:tr>
              <a:tr h="502702">
                <a:tc>
                  <a:txBody>
                    <a:bodyPr/>
                    <a:lstStyle/>
                    <a:p>
                      <a:pPr marL="0" marR="0" algn="l">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398 000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62443"/>
                  </a:ext>
                </a:extLst>
              </a:tr>
              <a:tr h="502702">
                <a:tc>
                  <a:txBody>
                    <a:bodyPr/>
                    <a:lstStyle/>
                    <a:p>
                      <a:pPr marL="0" marR="0" algn="l">
                        <a:lnSpc>
                          <a:spcPct val="107000"/>
                        </a:lnSpc>
                        <a:spcBef>
                          <a:spcPts val="0"/>
                        </a:spcBef>
                        <a:spcAft>
                          <a:spcPts val="0"/>
                        </a:spcAft>
                      </a:pPr>
                      <a:r>
                        <a:rPr lang="af-ZA" sz="2400" b="1">
                          <a:effectLst/>
                          <a:latin typeface="Arial" panose="020B0604020202020204" pitchFamily="34" charset="0"/>
                          <a:ea typeface="Calibri" panose="020F0502020204030204" pitchFamily="34" charset="0"/>
                          <a:cs typeface="Times New Roman" panose="02020603050405020304" pitchFamily="18" charset="0"/>
                        </a:rPr>
                        <a:t>Eindvoorraad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b="1">
                          <a:effectLst/>
                          <a:latin typeface="Arial" panose="020B0604020202020204" pitchFamily="34" charset="0"/>
                          <a:ea typeface="Calibri" panose="020F0502020204030204" pitchFamily="34" charset="0"/>
                          <a:cs typeface="Times New Roman" panose="02020603050405020304" pitchFamily="18" charset="0"/>
                        </a:rPr>
                        <a:t>(138 000)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326047"/>
                  </a:ext>
                </a:extLst>
              </a:tr>
              <a:tr h="502702">
                <a:tc>
                  <a:txBody>
                    <a:bodyPr/>
                    <a:lstStyle/>
                    <a:p>
                      <a:pPr marL="0" marR="0" algn="l">
                        <a:lnSpc>
                          <a:spcPct val="107000"/>
                        </a:lnSpc>
                        <a:spcBef>
                          <a:spcPts val="0"/>
                        </a:spcBef>
                        <a:spcAft>
                          <a:spcPts val="0"/>
                        </a:spcAft>
                      </a:pPr>
                      <a:r>
                        <a:rPr lang="af-ZA" sz="2400" b="1" dirty="0">
                          <a:effectLst/>
                          <a:latin typeface="Arial" panose="020B0604020202020204" pitchFamily="34" charset="0"/>
                          <a:ea typeface="Calibri" panose="020F0502020204030204" pitchFamily="34" charset="0"/>
                          <a:cs typeface="Times New Roman" panose="02020603050405020304" pitchFamily="18" charset="0"/>
                        </a:rPr>
                        <a:t>Koste van verkope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b="1" dirty="0">
                          <a:effectLst/>
                          <a:latin typeface="Arial" panose="020B0604020202020204" pitchFamily="34" charset="0"/>
                          <a:ea typeface="Calibri" panose="020F0502020204030204" pitchFamily="34" charset="0"/>
                          <a:cs typeface="Times New Roman" panose="02020603050405020304" pitchFamily="18" charset="0"/>
                        </a:rPr>
                        <a:t>260 000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21794"/>
                  </a:ext>
                </a:extLst>
              </a:tr>
            </a:tbl>
          </a:graphicData>
        </a:graphic>
      </p:graphicFrame>
    </p:spTree>
    <p:extLst>
      <p:ext uri="{BB962C8B-B14F-4D97-AF65-F5344CB8AC3E}">
        <p14:creationId xmlns:p14="http://schemas.microsoft.com/office/powerpoint/2010/main" val="249048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7033-3844-4CF2-B206-3785258728F0}"/>
              </a:ext>
            </a:extLst>
          </p:cNvPr>
          <p:cNvSpPr>
            <a:spLocks noGrp="1"/>
          </p:cNvSpPr>
          <p:nvPr>
            <p:ph type="title"/>
          </p:nvPr>
        </p:nvSpPr>
        <p:spPr/>
        <p:txBody>
          <a:bodyPr/>
          <a:lstStyle/>
          <a:p>
            <a:r>
              <a:rPr lang="en-US" dirty="0" err="1"/>
              <a:t>Doen</a:t>
            </a:r>
            <a:r>
              <a:rPr lang="en-US" dirty="0"/>
              <a:t> </a:t>
            </a:r>
            <a:r>
              <a:rPr lang="en-US" dirty="0" err="1"/>
              <a:t>aktiwiteite</a:t>
            </a:r>
            <a:r>
              <a:rPr lang="en-US" dirty="0"/>
              <a:t>:</a:t>
            </a:r>
          </a:p>
        </p:txBody>
      </p:sp>
      <p:sp>
        <p:nvSpPr>
          <p:cNvPr id="3" name="Content Placeholder 2">
            <a:extLst>
              <a:ext uri="{FF2B5EF4-FFF2-40B4-BE49-F238E27FC236}">
                <a16:creationId xmlns:a16="http://schemas.microsoft.com/office/drawing/2014/main" id="{E92250E2-DB11-47A3-A354-116295A6982B}"/>
              </a:ext>
            </a:extLst>
          </p:cNvPr>
          <p:cNvSpPr>
            <a:spLocks noGrp="1"/>
          </p:cNvSpPr>
          <p:nvPr>
            <p:ph idx="1"/>
          </p:nvPr>
        </p:nvSpPr>
        <p:spPr/>
        <p:txBody>
          <a:bodyPr>
            <a:normAutofit/>
          </a:bodyPr>
          <a:lstStyle/>
          <a:p>
            <a:pPr marL="514350" indent="-514350">
              <a:buFont typeface="+mj-lt"/>
              <a:buAutoNum type="arabicPeriod"/>
            </a:pPr>
            <a:r>
              <a:rPr lang="en-US" sz="2800" dirty="0" err="1"/>
              <a:t>Aktiwiteite</a:t>
            </a:r>
            <a:r>
              <a:rPr lang="en-US" sz="2800" dirty="0"/>
              <a:t> word </a:t>
            </a:r>
            <a:r>
              <a:rPr lang="en-US" sz="2800" dirty="0" err="1"/>
              <a:t>gegee</a:t>
            </a:r>
            <a:r>
              <a:rPr lang="en-US" sz="2800" dirty="0"/>
              <a:t>.</a:t>
            </a:r>
          </a:p>
          <a:p>
            <a:pPr marL="514350" indent="-514350">
              <a:buFont typeface="+mj-lt"/>
              <a:buAutoNum type="arabicPeriod"/>
            </a:pPr>
            <a:r>
              <a:rPr lang="en-US" sz="2800" dirty="0" err="1"/>
              <a:t>Voltooi</a:t>
            </a:r>
            <a:r>
              <a:rPr lang="en-US" sz="2800" dirty="0"/>
              <a:t> </a:t>
            </a:r>
            <a:r>
              <a:rPr lang="en-US" sz="2800" dirty="0" err="1"/>
              <a:t>aktiwiteite</a:t>
            </a:r>
            <a:endParaRPr lang="en-US" sz="2800" dirty="0"/>
          </a:p>
          <a:p>
            <a:pPr marL="514350" indent="-514350">
              <a:buFont typeface="+mj-lt"/>
              <a:buAutoNum type="arabicPeriod"/>
            </a:pPr>
            <a:r>
              <a:rPr lang="en-US" sz="2800" dirty="0" err="1"/>
              <a:t>Vergelyk</a:t>
            </a:r>
            <a:r>
              <a:rPr lang="en-US" sz="2800" dirty="0"/>
              <a:t> </a:t>
            </a:r>
            <a:r>
              <a:rPr lang="en-US" sz="2800" dirty="0" err="1"/>
              <a:t>jou</a:t>
            </a:r>
            <a:r>
              <a:rPr lang="en-US" sz="2800" dirty="0"/>
              <a:t> </a:t>
            </a:r>
            <a:r>
              <a:rPr lang="en-US" sz="2800" dirty="0" err="1"/>
              <a:t>antwoorde</a:t>
            </a:r>
            <a:r>
              <a:rPr lang="en-US" sz="2800" dirty="0"/>
              <a:t> met die model </a:t>
            </a:r>
            <a:r>
              <a:rPr lang="en-US" sz="2800" dirty="0" err="1"/>
              <a:t>antwoorde</a:t>
            </a:r>
            <a:r>
              <a:rPr lang="en-US" sz="2800" dirty="0"/>
              <a:t>.</a:t>
            </a:r>
          </a:p>
          <a:p>
            <a:pPr marL="514350" indent="-514350">
              <a:buFont typeface="+mj-lt"/>
              <a:buAutoNum type="arabicPeriod"/>
            </a:pPr>
            <a:r>
              <a:rPr lang="en-US" sz="2800" dirty="0" err="1"/>
              <a:t>Probeer</a:t>
            </a:r>
            <a:r>
              <a:rPr lang="en-US" sz="2800" dirty="0"/>
              <a:t> die </a:t>
            </a:r>
            <a:r>
              <a:rPr lang="en-US" sz="2800" dirty="0" err="1"/>
              <a:t>toetse</a:t>
            </a:r>
            <a:r>
              <a:rPr lang="en-US" sz="2800" dirty="0"/>
              <a:t> </a:t>
            </a:r>
            <a:r>
              <a:rPr lang="en-US" sz="2800"/>
              <a:t>uitwerk.</a:t>
            </a:r>
            <a:endParaRPr lang="en-US" sz="2800" dirty="0"/>
          </a:p>
          <a:p>
            <a:pPr marL="514350" indent="-514350">
              <a:buFont typeface="+mj-lt"/>
              <a:buAutoNum type="arabicPeriod"/>
            </a:pPr>
            <a:r>
              <a:rPr lang="en-US" sz="2800" dirty="0" err="1"/>
              <a:t>Sterkte</a:t>
            </a:r>
            <a:r>
              <a:rPr lang="en-US" sz="2800" dirty="0"/>
              <a:t> met die </a:t>
            </a:r>
            <a:r>
              <a:rPr lang="en-US" sz="2800" dirty="0" err="1"/>
              <a:t>onderwerp</a:t>
            </a:r>
            <a:r>
              <a:rPr lang="en-US" sz="2800" dirty="0"/>
              <a:t>.</a:t>
            </a:r>
          </a:p>
        </p:txBody>
      </p:sp>
    </p:spTree>
    <p:extLst>
      <p:ext uri="{BB962C8B-B14F-4D97-AF65-F5344CB8AC3E}">
        <p14:creationId xmlns:p14="http://schemas.microsoft.com/office/powerpoint/2010/main" val="388653942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0492C7-3D05-4252-9070-907F9CD94CF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9EB45E-E4D2-4DCE-B9A6-76D2511C3B19}">
  <ds:schemaRefs>
    <ds:schemaRef ds:uri="http://schemas.microsoft.com/sharepoint/v3/contenttype/forms"/>
  </ds:schemaRefs>
</ds:datastoreItem>
</file>

<file path=customXml/itemProps3.xml><?xml version="1.0" encoding="utf-8"?>
<ds:datastoreItem xmlns:ds="http://schemas.openxmlformats.org/officeDocument/2006/customXml" ds:itemID="{26888FA6-D30E-4A7B-B44D-38F479CF5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{E8CF69B5-7A9B-460B-871E-ADE972821E07}tf22712842_wac</Template>
  <TotalTime>0</TotalTime>
  <Words>566</Words>
  <Application>Microsoft Office PowerPoint</Application>
  <PresentationFormat>Widescreen</PresentationFormat>
  <Paragraphs>126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Bookman Old Style</vt:lpstr>
      <vt:lpstr>Calibri</vt:lpstr>
      <vt:lpstr>Franklin Gothic Book</vt:lpstr>
      <vt:lpstr>Symbol</vt:lpstr>
      <vt:lpstr>1_RetrospectVTI</vt:lpstr>
      <vt:lpstr>Voorraadstelsels</vt:lpstr>
      <vt:lpstr>VOORRAADSTELSELS</vt:lpstr>
      <vt:lpstr>VOORRAADSTELSELS</vt:lpstr>
      <vt:lpstr>DIE VERSKIL TUSSEN VOORRAADSTELSELS</vt:lpstr>
      <vt:lpstr>DEURLOPENDE VOORRAADSTELSELS</vt:lpstr>
      <vt:lpstr>PERIODIEKE VOORRAADSTELSEL</vt:lpstr>
      <vt:lpstr>VOORBEELD:  Die deurlopende voorraadstelselsel Graad 11:  Jy is bekend met die rekening: </vt:lpstr>
      <vt:lpstr>PERIODIEKE VOORRAADSTELSEL</vt:lpstr>
      <vt:lpstr>Doen aktiwiteite: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2020-07-30T07:37:35Z</dcterms:created>
  <dcterms:modified xsi:type="dcterms:W3CDTF">2020-08-10T15:02:31Z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