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2" r:id="rId2"/>
    <p:sldId id="410" r:id="rId3"/>
    <p:sldId id="639" r:id="rId4"/>
    <p:sldId id="264" r:id="rId5"/>
    <p:sldId id="265" r:id="rId6"/>
    <p:sldId id="270" r:id="rId7"/>
    <p:sldId id="271" r:id="rId8"/>
    <p:sldId id="275" r:id="rId9"/>
    <p:sldId id="640" r:id="rId10"/>
    <p:sldId id="287" r:id="rId11"/>
    <p:sldId id="412" r:id="rId12"/>
    <p:sldId id="289" r:id="rId13"/>
    <p:sldId id="282" r:id="rId14"/>
    <p:sldId id="413" r:id="rId15"/>
    <p:sldId id="292" r:id="rId16"/>
    <p:sldId id="293" r:id="rId17"/>
    <p:sldId id="294" r:id="rId18"/>
    <p:sldId id="295" r:id="rId19"/>
    <p:sldId id="363" r:id="rId20"/>
    <p:sldId id="300" r:id="rId21"/>
    <p:sldId id="301" r:id="rId22"/>
    <p:sldId id="302" r:id="rId23"/>
    <p:sldId id="421" r:id="rId24"/>
    <p:sldId id="427" r:id="rId25"/>
    <p:sldId id="430" r:id="rId26"/>
    <p:sldId id="303" r:id="rId27"/>
    <p:sldId id="641" r:id="rId28"/>
    <p:sldId id="321" r:id="rId29"/>
    <p:sldId id="435" r:id="rId30"/>
    <p:sldId id="393" r:id="rId31"/>
    <p:sldId id="342" r:id="rId32"/>
    <p:sldId id="446" r:id="rId33"/>
    <p:sldId id="448" r:id="rId34"/>
    <p:sldId id="348" r:id="rId35"/>
    <p:sldId id="349" r:id="rId36"/>
    <p:sldId id="459" r:id="rId37"/>
    <p:sldId id="355"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1E9"/>
    <a:srgbClr val="FE592C"/>
    <a:srgbClr val="72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157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7FF1D0-5B92-43EA-BEA7-ADFB6803C8FB}" type="datetimeFigureOut">
              <a:rPr lang="en-US" smtClean="0"/>
              <a:t>9/11/2020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8712037-5FF2-4E5D-9005-1E0E72BBF19F}" type="slidenum">
              <a:rPr lang="en-US" smtClean="0"/>
              <a:t>‹#›</a:t>
            </a:fld>
            <a:endParaRPr lang="en-US"/>
          </a:p>
        </p:txBody>
      </p:sp>
    </p:spTree>
    <p:extLst>
      <p:ext uri="{BB962C8B-B14F-4D97-AF65-F5344CB8AC3E}">
        <p14:creationId xmlns:p14="http://schemas.microsoft.com/office/powerpoint/2010/main" val="35436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12037-5FF2-4E5D-9005-1E0E72BBF19F}" type="slidenum">
              <a:rPr lang="en-US" smtClean="0"/>
              <a:t>1</a:t>
            </a:fld>
            <a:endParaRPr lang="en-US"/>
          </a:p>
        </p:txBody>
      </p:sp>
    </p:spTree>
    <p:extLst>
      <p:ext uri="{BB962C8B-B14F-4D97-AF65-F5344CB8AC3E}">
        <p14:creationId xmlns:p14="http://schemas.microsoft.com/office/powerpoint/2010/main" val="38153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p>
            <a:fld id="{0087DE49-CEA9-45DE-9E2D-FAD27C1F3C29}" type="slidenum">
              <a:rPr lang="en-US">
                <a:latin typeface="Times New Roman" pitchFamily="18" charset="0"/>
              </a:rPr>
              <a:pPr/>
              <a:t>13</a:t>
            </a:fld>
            <a:endParaRPr lang="en-US">
              <a:latin typeface="Times New Roman" pitchFamily="18" charset="0"/>
            </a:endParaRPr>
          </a:p>
        </p:txBody>
      </p:sp>
      <p:sp>
        <p:nvSpPr>
          <p:cNvPr id="78851" name="Rectangle 2"/>
          <p:cNvSpPr>
            <a:spLocks noGrp="1" noRot="1" noChangeAspect="1" noChangeArrowheads="1" noTextEdit="1"/>
          </p:cNvSpPr>
          <p:nvPr>
            <p:ph type="sldImg"/>
          </p:nvPr>
        </p:nvSpPr>
        <p:spPr>
          <a:xfrm>
            <a:off x="1146175" y="688975"/>
            <a:ext cx="4565650" cy="3424238"/>
          </a:xfrm>
          <a:ln cap="flat"/>
        </p:spPr>
      </p:sp>
      <p:sp>
        <p:nvSpPr>
          <p:cNvPr id="78852"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74C14A0-50AE-4A12-8821-F8A23D169F4D}" type="slidenum">
              <a:rPr lang="en-US" smtClean="0"/>
              <a:pPr/>
              <a:t>33</a:t>
            </a:fld>
            <a:endParaRPr lang="en-US"/>
          </a:p>
        </p:txBody>
      </p:sp>
    </p:spTree>
    <p:extLst>
      <p:ext uri="{BB962C8B-B14F-4D97-AF65-F5344CB8AC3E}">
        <p14:creationId xmlns:p14="http://schemas.microsoft.com/office/powerpoint/2010/main" val="319931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8517C8-5C48-47C8-9FD1-BACB94FACC3F}" type="slidenum">
              <a:rPr lang="en-US"/>
              <a:pPr>
                <a:defRPr/>
              </a:pPr>
              <a:t>‹#›</a:t>
            </a:fld>
            <a:endParaRPr lang="en-US"/>
          </a:p>
        </p:txBody>
      </p:sp>
    </p:spTree>
    <p:extLst>
      <p:ext uri="{BB962C8B-B14F-4D97-AF65-F5344CB8AC3E}">
        <p14:creationId xmlns:p14="http://schemas.microsoft.com/office/powerpoint/2010/main" val="126317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848AC-F694-4284-AE06-FE91A1B12CD4}"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848AC-F694-4284-AE06-FE91A1B12CD4}"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848AC-F694-4284-AE06-FE91A1B12CD4}"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848AC-F694-4284-AE06-FE91A1B12CD4}"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48AC-F694-4284-AE06-FE91A1B12CD4}"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9B1D8-9CE5-4B42-8A02-F657AF114B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48AC-F694-4284-AE06-FE91A1B12CD4}" type="datetimeFigureOut">
              <a:rPr lang="en-US" smtClean="0"/>
              <a:pPr/>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9B1D8-9CE5-4B42-8A02-F657AF114B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PT template cover"/>
          <p:cNvPicPr>
            <a:picLocks noChangeAspect="1" noChangeArrowheads="1"/>
          </p:cNvPicPr>
          <p:nvPr/>
        </p:nvPicPr>
        <p:blipFill>
          <a:blip r:embed="rId3" cstate="print"/>
          <a:srcRect/>
          <a:stretch>
            <a:fillRect/>
          </a:stretch>
        </p:blipFill>
        <p:spPr bwMode="auto">
          <a:xfrm>
            <a:off x="1772" y="-19493"/>
            <a:ext cx="9144000" cy="6858000"/>
          </a:xfrm>
          <a:prstGeom prst="rect">
            <a:avLst/>
          </a:prstGeom>
          <a:noFill/>
          <a:ln w="9525">
            <a:noFill/>
            <a:miter lim="800000"/>
            <a:headEnd/>
            <a:tailEnd/>
          </a:ln>
        </p:spPr>
      </p:pic>
      <p:sp>
        <p:nvSpPr>
          <p:cNvPr id="4099" name="Rectangle 2"/>
          <p:cNvSpPr>
            <a:spLocks noGrp="1" noChangeArrowheads="1"/>
          </p:cNvSpPr>
          <p:nvPr>
            <p:ph type="ctrTitle"/>
          </p:nvPr>
        </p:nvSpPr>
        <p:spPr>
          <a:xfrm>
            <a:off x="1371600" y="2209800"/>
            <a:ext cx="7696200" cy="3048000"/>
          </a:xfrm>
        </p:spPr>
        <p:txBody>
          <a:bodyPr>
            <a:normAutofit/>
          </a:bodyPr>
          <a:lstStyle/>
          <a:p>
            <a:pPr algn="ctr" eaLnBrk="1" fontAlgn="auto" hangingPunct="1">
              <a:spcAft>
                <a:spcPts val="0"/>
              </a:spcAft>
              <a:defRPr/>
            </a:pPr>
            <a:br>
              <a:rPr lang="en-US" sz="2800" b="1" dirty="0">
                <a:solidFill>
                  <a:srgbClr val="FFFF00"/>
                </a:solidFill>
                <a:latin typeface="Arial" pitchFamily="34" charset="0"/>
                <a:cs typeface="Arial" pitchFamily="34" charset="0"/>
              </a:rPr>
            </a:br>
            <a:br>
              <a:rPr lang="en-US" sz="2800" b="1" dirty="0">
                <a:solidFill>
                  <a:srgbClr val="FFFF00"/>
                </a:solidFill>
                <a:latin typeface="Arial" pitchFamily="34" charset="0"/>
                <a:cs typeface="Arial" pitchFamily="34" charset="0"/>
              </a:rPr>
            </a:br>
            <a:endParaRPr lang="en-US" sz="2800" b="1" dirty="0">
              <a:solidFill>
                <a:srgbClr val="FFFF00"/>
              </a:solidFill>
              <a:latin typeface="Arial" pitchFamily="34" charset="0"/>
              <a:cs typeface="Arial" pitchFamily="34" charset="0"/>
            </a:endParaRPr>
          </a:p>
        </p:txBody>
      </p:sp>
      <p:sp>
        <p:nvSpPr>
          <p:cNvPr id="10244" name="Rectangle 3"/>
          <p:cNvSpPr>
            <a:spLocks noGrp="1" noChangeArrowheads="1"/>
          </p:cNvSpPr>
          <p:nvPr>
            <p:ph type="subTitle" idx="1"/>
          </p:nvPr>
        </p:nvSpPr>
        <p:spPr>
          <a:xfrm>
            <a:off x="1488558" y="2114106"/>
            <a:ext cx="7696200" cy="4058093"/>
          </a:xfrm>
        </p:spPr>
        <p:txBody>
          <a:bodyPr>
            <a:normAutofit/>
          </a:bodyPr>
          <a:lstStyle/>
          <a:p>
            <a:pPr marR="0" algn="ctr" eaLnBrk="1" hangingPunct="1"/>
            <a:r>
              <a:rPr lang="en-US" sz="2800" b="1" dirty="0">
                <a:solidFill>
                  <a:srgbClr val="FFFF00"/>
                </a:solidFill>
              </a:rPr>
              <a:t>DIRECTORATE CURRICULUM FET PROGRAMMES</a:t>
            </a:r>
          </a:p>
          <a:p>
            <a:pPr marR="0" algn="ctr" eaLnBrk="1" hangingPunct="1"/>
            <a:r>
              <a:rPr lang="en-US" sz="3600" b="1" dirty="0">
                <a:solidFill>
                  <a:srgbClr val="FFFF00"/>
                </a:solidFill>
              </a:rPr>
              <a:t>Agricultural sciences</a:t>
            </a:r>
          </a:p>
          <a:p>
            <a:pPr marR="0" algn="ctr" eaLnBrk="1" hangingPunct="1"/>
            <a:r>
              <a:rPr lang="en-US" sz="3600" b="1" dirty="0">
                <a:solidFill>
                  <a:srgbClr val="FFFF00"/>
                </a:solidFill>
              </a:rPr>
              <a:t>Virtual Revision </a:t>
            </a:r>
          </a:p>
          <a:p>
            <a:pPr marR="0" algn="ctr" eaLnBrk="1" hangingPunct="1"/>
            <a:r>
              <a:rPr lang="en-US" sz="3600" b="1" dirty="0">
                <a:solidFill>
                  <a:srgbClr val="FFFF00"/>
                </a:solidFill>
              </a:rPr>
              <a:t>Paper 2</a:t>
            </a:r>
          </a:p>
          <a:p>
            <a:pPr marR="0" algn="ctr" eaLnBrk="1" hangingPunct="1"/>
            <a:r>
              <a:rPr lang="en-US" sz="3600" b="1">
                <a:solidFill>
                  <a:srgbClr val="FFFF00"/>
                </a:solidFill>
              </a:rPr>
              <a:t>Genetics </a:t>
            </a:r>
            <a:endParaRPr lang="en-US" sz="3600" b="1" dirty="0">
              <a:solidFill>
                <a:srgbClr val="FFFF00"/>
              </a:solidFill>
            </a:endParaRPr>
          </a:p>
        </p:txBody>
      </p:sp>
    </p:spTree>
    <p:extLst>
      <p:ext uri="{BB962C8B-B14F-4D97-AF65-F5344CB8AC3E}">
        <p14:creationId xmlns:p14="http://schemas.microsoft.com/office/powerpoint/2010/main" val="199794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533400" y="457200"/>
            <a:ext cx="7772400" cy="3200400"/>
          </a:xfrm>
          <a:noFill/>
        </p:spPr>
        <p:txBody>
          <a:bodyPr>
            <a:normAutofit fontScale="25000" lnSpcReduction="20000"/>
          </a:bodyPr>
          <a:lstStyle/>
          <a:p>
            <a:pPr marL="457200" indent="-457200" eaLnBrk="1" hangingPunct="1">
              <a:lnSpc>
                <a:spcPct val="90000"/>
              </a:lnSpc>
              <a:spcBef>
                <a:spcPct val="50000"/>
              </a:spcBef>
              <a:buFontTx/>
              <a:buAutoNum type="arabicPeriod"/>
            </a:pPr>
            <a:r>
              <a:rPr lang="en-US" sz="9600" b="1" dirty="0"/>
              <a:t>Qualitative characteristic </a:t>
            </a:r>
          </a:p>
          <a:p>
            <a:pPr marL="914400" lvl="1" indent="-457200" eaLnBrk="1" hangingPunct="1">
              <a:lnSpc>
                <a:spcPct val="90000"/>
              </a:lnSpc>
              <a:spcBef>
                <a:spcPct val="50000"/>
              </a:spcBef>
              <a:buFontTx/>
              <a:buChar char="•"/>
            </a:pPr>
            <a:r>
              <a:rPr lang="en-US" sz="9600" dirty="0"/>
              <a:t>descriptive &amp; subjective measure</a:t>
            </a:r>
          </a:p>
          <a:p>
            <a:pPr marL="914400" lvl="1" indent="-457200" eaLnBrk="1" hangingPunct="1">
              <a:lnSpc>
                <a:spcPct val="90000"/>
              </a:lnSpc>
              <a:spcBef>
                <a:spcPct val="50000"/>
              </a:spcBef>
              <a:buFontTx/>
              <a:buChar char="•"/>
            </a:pPr>
            <a:r>
              <a:rPr lang="en-US" sz="9600" dirty="0"/>
              <a:t>classification into a few distinct groups</a:t>
            </a:r>
          </a:p>
          <a:p>
            <a:pPr marL="914400" lvl="1" indent="-457200" eaLnBrk="1" hangingPunct="1">
              <a:lnSpc>
                <a:spcPct val="90000"/>
              </a:lnSpc>
              <a:spcBef>
                <a:spcPct val="50000"/>
              </a:spcBef>
              <a:buFontTx/>
              <a:buChar char="•"/>
            </a:pPr>
            <a:r>
              <a:rPr lang="en-US" sz="9600" dirty="0"/>
              <a:t>examples:  hair color; horns/polled; blood types</a:t>
            </a:r>
          </a:p>
          <a:p>
            <a:pPr marL="914400" lvl="1" indent="-457200" eaLnBrk="1" hangingPunct="1">
              <a:lnSpc>
                <a:spcPct val="90000"/>
              </a:lnSpc>
              <a:spcBef>
                <a:spcPct val="50000"/>
              </a:spcBef>
              <a:buFontTx/>
              <a:buChar char="•"/>
            </a:pPr>
            <a:r>
              <a:rPr lang="en-US" sz="9600" dirty="0"/>
              <a:t>few genes control (often only 1 pair)</a:t>
            </a:r>
          </a:p>
          <a:p>
            <a:pPr marL="914400" lvl="1" indent="-457200" eaLnBrk="1" hangingPunct="1">
              <a:lnSpc>
                <a:spcPct val="90000"/>
              </a:lnSpc>
              <a:spcBef>
                <a:spcPct val="50000"/>
              </a:spcBef>
              <a:buFontTx/>
              <a:buChar char="•"/>
            </a:pPr>
            <a:r>
              <a:rPr lang="en-US" sz="9600" dirty="0"/>
              <a:t>environment has little if any influence</a:t>
            </a:r>
          </a:p>
          <a:p>
            <a:pPr marL="914400" lvl="1" indent="-457200" eaLnBrk="1" hangingPunct="1">
              <a:lnSpc>
                <a:spcPct val="90000"/>
              </a:lnSpc>
              <a:spcBef>
                <a:spcPct val="50000"/>
              </a:spcBef>
              <a:buFontTx/>
              <a:buChar char="•"/>
            </a:pPr>
            <a:r>
              <a:rPr lang="en-US" sz="9600" dirty="0"/>
              <a:t>progress not too difficult with 1 gene</a:t>
            </a:r>
          </a:p>
          <a:p>
            <a:pPr marL="914400" lvl="1" indent="-457200" eaLnBrk="1" hangingPunct="1">
              <a:lnSpc>
                <a:spcPct val="90000"/>
              </a:lnSpc>
              <a:spcBef>
                <a:spcPct val="50000"/>
              </a:spcBef>
              <a:buFontTx/>
              <a:buChar char="•"/>
            </a:pPr>
            <a:r>
              <a:rPr lang="en-US" sz="9600" dirty="0"/>
              <a:t>economic importance</a:t>
            </a:r>
          </a:p>
          <a:p>
            <a:pPr marL="457200" indent="-457200" eaLnBrk="1" hangingPunct="1">
              <a:lnSpc>
                <a:spcPct val="90000"/>
              </a:lnSpc>
              <a:spcBef>
                <a:spcPct val="50000"/>
              </a:spcBef>
              <a:buFontTx/>
              <a:buNone/>
            </a:pPr>
            <a:endParaRPr lang="en-US" sz="2800" dirty="0">
              <a:solidFill>
                <a:srgbClr val="FF0000"/>
              </a:solidFill>
            </a:endParaRPr>
          </a:p>
        </p:txBody>
      </p:sp>
      <p:pic>
        <p:nvPicPr>
          <p:cNvPr id="11268" name="Picture 4" descr="angus"/>
          <p:cNvPicPr>
            <a:picLocks noChangeAspect="1" noChangeArrowheads="1"/>
          </p:cNvPicPr>
          <p:nvPr/>
        </p:nvPicPr>
        <p:blipFill>
          <a:blip r:embed="rId2" cstate="print"/>
          <a:srcRect/>
          <a:stretch>
            <a:fillRect/>
          </a:stretch>
        </p:blipFill>
        <p:spPr bwMode="auto">
          <a:xfrm>
            <a:off x="4876800" y="4383088"/>
            <a:ext cx="3367312" cy="2209799"/>
          </a:xfrm>
          <a:prstGeom prst="rect">
            <a:avLst/>
          </a:prstGeom>
          <a:noFill/>
          <a:ln w="9525">
            <a:noFill/>
            <a:miter lim="800000"/>
            <a:headEnd/>
            <a:tailEnd/>
          </a:ln>
        </p:spPr>
      </p:pic>
      <p:pic>
        <p:nvPicPr>
          <p:cNvPr id="11269" name="Picture 5" descr="redangus"/>
          <p:cNvPicPr>
            <a:picLocks noChangeAspect="1" noChangeArrowheads="1"/>
          </p:cNvPicPr>
          <p:nvPr/>
        </p:nvPicPr>
        <p:blipFill>
          <a:blip r:embed="rId3" cstate="print"/>
          <a:srcRect/>
          <a:stretch>
            <a:fillRect/>
          </a:stretch>
        </p:blipFill>
        <p:spPr bwMode="auto">
          <a:xfrm>
            <a:off x="609599" y="4419600"/>
            <a:ext cx="3682975" cy="2173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243">
                                            <p:txEl>
                                              <p:pRg st="1" end="1"/>
                                            </p:txEl>
                                          </p:spTgt>
                                        </p:tgtEl>
                                        <p:attrNameLst>
                                          <p:attrName>style.visibility</p:attrName>
                                        </p:attrNameLst>
                                      </p:cBhvr>
                                      <p:to>
                                        <p:strVal val="visible"/>
                                      </p:to>
                                    </p:set>
                                    <p:anim calcmode="lin" valueType="num">
                                      <p:cBhvr additive="base">
                                        <p:cTn id="13" dur="500" fill="hold"/>
                                        <p:tgtEl>
                                          <p:spTgt spid="138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8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anim calcmode="lin" valueType="num">
                                      <p:cBhvr additive="base">
                                        <p:cTn id="19" dur="500" fill="hold"/>
                                        <p:tgtEl>
                                          <p:spTgt spid="138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8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 calcmode="lin" valueType="num">
                                      <p:cBhvr additive="base">
                                        <p:cTn id="25" dur="500" fill="hold"/>
                                        <p:tgtEl>
                                          <p:spTgt spid="138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8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43">
                                            <p:txEl>
                                              <p:pRg st="4" end="4"/>
                                            </p:txEl>
                                          </p:spTgt>
                                        </p:tgtEl>
                                        <p:attrNameLst>
                                          <p:attrName>style.visibility</p:attrName>
                                        </p:attrNameLst>
                                      </p:cBhvr>
                                      <p:to>
                                        <p:strVal val="visible"/>
                                      </p:to>
                                    </p:set>
                                    <p:anim calcmode="lin" valueType="num">
                                      <p:cBhvr additive="base">
                                        <p:cTn id="31" dur="500" fill="hold"/>
                                        <p:tgtEl>
                                          <p:spTgt spid="138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82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8243">
                                            <p:txEl>
                                              <p:pRg st="5" end="5"/>
                                            </p:txEl>
                                          </p:spTgt>
                                        </p:tgtEl>
                                        <p:attrNameLst>
                                          <p:attrName>style.visibility</p:attrName>
                                        </p:attrNameLst>
                                      </p:cBhvr>
                                      <p:to>
                                        <p:strVal val="visible"/>
                                      </p:to>
                                    </p:set>
                                    <p:anim calcmode="lin" valueType="num">
                                      <p:cBhvr additive="base">
                                        <p:cTn id="37" dur="500" fill="hold"/>
                                        <p:tgtEl>
                                          <p:spTgt spid="138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824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8243">
                                            <p:txEl>
                                              <p:pRg st="6" end="6"/>
                                            </p:txEl>
                                          </p:spTgt>
                                        </p:tgtEl>
                                        <p:attrNameLst>
                                          <p:attrName>style.visibility</p:attrName>
                                        </p:attrNameLst>
                                      </p:cBhvr>
                                      <p:to>
                                        <p:strVal val="visible"/>
                                      </p:to>
                                    </p:set>
                                    <p:anim calcmode="lin" valueType="num">
                                      <p:cBhvr additive="base">
                                        <p:cTn id="43" dur="500" fill="hold"/>
                                        <p:tgtEl>
                                          <p:spTgt spid="1382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824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6" end="6"/>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8243">
                                            <p:txEl>
                                              <p:pRg st="7" end="7"/>
                                            </p:txEl>
                                          </p:spTgt>
                                        </p:tgtEl>
                                        <p:attrNameLst>
                                          <p:attrName>style.visibility</p:attrName>
                                        </p:attrNameLst>
                                      </p:cBhvr>
                                      <p:to>
                                        <p:strVal val="visible"/>
                                      </p:to>
                                    </p:set>
                                    <p:anim calcmode="lin" valueType="num">
                                      <p:cBhvr additive="base">
                                        <p:cTn id="49" dur="500" fill="hold"/>
                                        <p:tgtEl>
                                          <p:spTgt spid="1382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824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8243">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Quantitative characteristics: </a:t>
            </a:r>
          </a:p>
        </p:txBody>
      </p:sp>
      <p:sp>
        <p:nvSpPr>
          <p:cNvPr id="3" name="Content Placeholder 2"/>
          <p:cNvSpPr>
            <a:spLocks noGrp="1"/>
          </p:cNvSpPr>
          <p:nvPr>
            <p:ph idx="1"/>
          </p:nvPr>
        </p:nvSpPr>
        <p:spPr/>
        <p:txBody>
          <a:bodyPr>
            <a:normAutofit lnSpcReduction="10000"/>
          </a:bodyPr>
          <a:lstStyle/>
          <a:p>
            <a:r>
              <a:rPr lang="en-ZA" dirty="0"/>
              <a:t>Many characteristics of economic importance in farm animals fall into this category, example, </a:t>
            </a:r>
            <a:r>
              <a:rPr lang="en-ZA" b="1" dirty="0"/>
              <a:t>body size, wool production, milk production, crop yield, disease resistance in plants. </a:t>
            </a:r>
          </a:p>
          <a:p>
            <a:r>
              <a:rPr lang="en-ZA" dirty="0"/>
              <a:t>This is called </a:t>
            </a:r>
            <a:r>
              <a:rPr lang="en-ZA" b="1" dirty="0"/>
              <a:t>polygenic inheritance </a:t>
            </a:r>
            <a:r>
              <a:rPr lang="en-ZA" dirty="0"/>
              <a:t>and is controlled by multiple genes. Examples of quantitative characteristics are weight gain in animals and fat content of meat. </a:t>
            </a:r>
          </a:p>
        </p:txBody>
      </p:sp>
    </p:spTree>
    <p:extLst>
      <p:ext uri="{BB962C8B-B14F-4D97-AF65-F5344CB8AC3E}">
        <p14:creationId xmlns:p14="http://schemas.microsoft.com/office/powerpoint/2010/main" val="10774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pattern of inheritance that leads to different phenotypes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a:noFill/>
        </p:spPr>
        <p:txBody>
          <a:bodyPr/>
          <a:lstStyle/>
          <a:p>
            <a:r>
              <a:rPr lang="en-US"/>
              <a:t>Incomplete Dominance</a:t>
            </a:r>
          </a:p>
        </p:txBody>
      </p:sp>
      <p:sp>
        <p:nvSpPr>
          <p:cNvPr id="188419" name="Rectangle 3"/>
          <p:cNvSpPr>
            <a:spLocks noGrp="1" noChangeArrowheads="1"/>
          </p:cNvSpPr>
          <p:nvPr>
            <p:ph type="body" idx="1"/>
          </p:nvPr>
        </p:nvSpPr>
        <p:spPr>
          <a:xfrm>
            <a:off x="228600" y="1066800"/>
            <a:ext cx="8610600" cy="4876800"/>
          </a:xfrm>
          <a:noFill/>
        </p:spPr>
        <p:txBody>
          <a:bodyPr>
            <a:normAutofit fontScale="92500"/>
          </a:bodyPr>
          <a:lstStyle/>
          <a:p>
            <a:r>
              <a:rPr lang="en-US" dirty="0"/>
              <a:t>Incomplete dominance occurs when heterozygous offspring show a phenotype that is between the phenotypes of homozygous parents. </a:t>
            </a:r>
          </a:p>
          <a:p>
            <a:r>
              <a:rPr lang="en-US" dirty="0"/>
              <a:t>We can say it is a form of ‘intermediate inheritance’ and a combined phenotype is the result. </a:t>
            </a:r>
          </a:p>
          <a:p>
            <a:r>
              <a:rPr lang="en-US" dirty="0"/>
              <a:t>When we do genetic crosses involving incomplete dominance, we use </a:t>
            </a:r>
            <a:r>
              <a:rPr lang="en-US" b="1" dirty="0"/>
              <a:t>two different capital letters </a:t>
            </a:r>
            <a:r>
              <a:rPr lang="en-US" dirty="0"/>
              <a:t>to represent the genotypes of the parents. </a:t>
            </a:r>
          </a:p>
          <a:p>
            <a:r>
              <a:rPr lang="en-US" b="1" dirty="0"/>
              <a:t>One allele is not dominant over the other.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blinds(vertical)">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blinds(vertical)">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blinds(vertical)">
                                      <p:cBhvr>
                                        <p:cTn id="17" dur="500"/>
                                        <p:tgtEl>
                                          <p:spTgt spid="188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blinds(vertical)">
                                      <p:cBhvr>
                                        <p:cTn id="22" dur="500"/>
                                        <p:tgtEl>
                                          <p:spTgt spid="188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Co-dominance </a:t>
            </a:r>
          </a:p>
        </p:txBody>
      </p:sp>
      <p:sp>
        <p:nvSpPr>
          <p:cNvPr id="3" name="Content Placeholder 2"/>
          <p:cNvSpPr>
            <a:spLocks noGrp="1"/>
          </p:cNvSpPr>
          <p:nvPr>
            <p:ph idx="1"/>
          </p:nvPr>
        </p:nvSpPr>
        <p:spPr/>
        <p:txBody>
          <a:bodyPr/>
          <a:lstStyle/>
          <a:p>
            <a:r>
              <a:rPr lang="en-ZA" b="1" dirty="0"/>
              <a:t>Co-dominance</a:t>
            </a:r>
            <a:r>
              <a:rPr lang="en-ZA" dirty="0"/>
              <a:t> means that </a:t>
            </a:r>
            <a:r>
              <a:rPr lang="en-ZA" b="1" dirty="0"/>
              <a:t>both alleles </a:t>
            </a:r>
            <a:r>
              <a:rPr lang="en-ZA" dirty="0"/>
              <a:t>are </a:t>
            </a:r>
            <a:r>
              <a:rPr lang="en-ZA" b="1" dirty="0"/>
              <a:t>equally dominant </a:t>
            </a:r>
            <a:r>
              <a:rPr lang="en-ZA" dirty="0"/>
              <a:t>(50%)  </a:t>
            </a:r>
          </a:p>
          <a:p>
            <a:r>
              <a:rPr lang="en-ZA" dirty="0"/>
              <a:t>Both traits are now equally visible in the phenotype of the offspring. </a:t>
            </a:r>
          </a:p>
        </p:txBody>
      </p:sp>
    </p:spTree>
    <p:extLst>
      <p:ext uri="{BB962C8B-B14F-4D97-AF65-F5344CB8AC3E}">
        <p14:creationId xmlns:p14="http://schemas.microsoft.com/office/powerpoint/2010/main" val="670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Polygenic inheritance </a:t>
            </a:r>
          </a:p>
        </p:txBody>
      </p:sp>
      <p:sp>
        <p:nvSpPr>
          <p:cNvPr id="3" name="Content Placeholder 2"/>
          <p:cNvSpPr>
            <a:spLocks noGrp="1"/>
          </p:cNvSpPr>
          <p:nvPr>
            <p:ph idx="1"/>
          </p:nvPr>
        </p:nvSpPr>
        <p:spPr/>
        <p:txBody>
          <a:bodyPr>
            <a:normAutofit fontScale="85000" lnSpcReduction="10000"/>
          </a:bodyPr>
          <a:lstStyle/>
          <a:p>
            <a:r>
              <a:rPr lang="en-US" b="1" dirty="0"/>
              <a:t>Polygenic inheritance </a:t>
            </a:r>
            <a:r>
              <a:rPr lang="en-US" dirty="0"/>
              <a:t>is the inheritance pattern of a characteristic controlled by </a:t>
            </a:r>
            <a:r>
              <a:rPr lang="en-US" b="1" dirty="0"/>
              <a:t>two or more genes</a:t>
            </a:r>
            <a:r>
              <a:rPr lang="en-US" dirty="0"/>
              <a:t>. </a:t>
            </a:r>
          </a:p>
          <a:p>
            <a:r>
              <a:rPr lang="en-US" dirty="0"/>
              <a:t>The genes may be on the same or different chromosomes and each gene may have two or more alleles. </a:t>
            </a:r>
          </a:p>
          <a:p>
            <a:r>
              <a:rPr lang="en-US" dirty="0"/>
              <a:t>Many traits such as colour in wheat kernels, egg weight in poultry and fleece weight in sheep are examples of </a:t>
            </a:r>
            <a:r>
              <a:rPr lang="en-US" b="1" dirty="0"/>
              <a:t>polygenic inheritance</a:t>
            </a:r>
            <a:r>
              <a:rPr lang="en-US" dirty="0"/>
              <a:t>. </a:t>
            </a:r>
          </a:p>
          <a:p>
            <a:r>
              <a:rPr lang="en-US" dirty="0"/>
              <a:t>Organisms with polygenic traits show a range of </a:t>
            </a:r>
            <a:r>
              <a:rPr lang="en-US" b="1" dirty="0"/>
              <a:t>phenotypes and genotypes </a:t>
            </a:r>
            <a:r>
              <a:rPr lang="en-US" dirty="0"/>
              <a:t>for those particular traits.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Epistasis </a:t>
            </a:r>
          </a:p>
        </p:txBody>
      </p:sp>
      <p:sp>
        <p:nvSpPr>
          <p:cNvPr id="3" name="Content Placeholder 2"/>
          <p:cNvSpPr>
            <a:spLocks noGrp="1"/>
          </p:cNvSpPr>
          <p:nvPr>
            <p:ph idx="1"/>
          </p:nvPr>
        </p:nvSpPr>
        <p:spPr/>
        <p:txBody>
          <a:bodyPr/>
          <a:lstStyle/>
          <a:p>
            <a:pPr>
              <a:buNone/>
            </a:pPr>
            <a:r>
              <a:rPr lang="en-US" dirty="0"/>
              <a:t>Epistasis occurs when the effects of one gene are modified or changed by one or several other genes. The genes that modify another gene’s effect are called modifier genes.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Prepotency </a:t>
            </a:r>
          </a:p>
        </p:txBody>
      </p:sp>
      <p:sp>
        <p:nvSpPr>
          <p:cNvPr id="3" name="Content Placeholder 2"/>
          <p:cNvSpPr>
            <a:spLocks noGrp="1"/>
          </p:cNvSpPr>
          <p:nvPr>
            <p:ph idx="1"/>
          </p:nvPr>
        </p:nvSpPr>
        <p:spPr/>
        <p:txBody>
          <a:bodyPr>
            <a:normAutofit fontScale="92500"/>
          </a:bodyPr>
          <a:lstStyle/>
          <a:p>
            <a:pPr>
              <a:buNone/>
            </a:pPr>
            <a:r>
              <a:rPr lang="en-US" b="1" dirty="0"/>
              <a:t>Prepotency is the ability </a:t>
            </a:r>
            <a:r>
              <a:rPr lang="en-US" dirty="0"/>
              <a:t>of certain animals to transmit their complete set of characteristics to their offspring. </a:t>
            </a:r>
          </a:p>
          <a:p>
            <a:pPr>
              <a:buNone/>
            </a:pPr>
            <a:r>
              <a:rPr lang="en-US" dirty="0"/>
              <a:t>Under normal circumstances the offspring inherit one allele from each parent for a specific trait or characteristic. </a:t>
            </a:r>
          </a:p>
          <a:p>
            <a:pPr>
              <a:buNone/>
            </a:pPr>
            <a:r>
              <a:rPr lang="en-US" dirty="0"/>
              <a:t>There are exceptional cases where the male parent has the ability to transmit traits or characteristics that laminate the maternal characteristics.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Atavism</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Atavism is the tendency to revert to ancestral type, </a:t>
            </a:r>
            <a:r>
              <a:rPr lang="en-US" b="1" dirty="0"/>
              <a:t>evolutionary throwback</a:t>
            </a:r>
            <a:r>
              <a:rPr lang="en-US" dirty="0"/>
              <a:t>, traits reappearing which had disappeared generation before.</a:t>
            </a:r>
          </a:p>
          <a:p>
            <a:r>
              <a:rPr lang="en-US" dirty="0"/>
              <a:t>In this case both the spermatozoa and the ovum transmit the recessive characteristic to the zygote, which then possesses a double recessive characteristic.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af-ZA"/>
          </a:p>
        </p:txBody>
      </p:sp>
      <p:pic>
        <p:nvPicPr>
          <p:cNvPr id="36867" name="Picture 3"/>
          <p:cNvPicPr>
            <a:picLocks noChangeAspect="1" noChangeArrowheads="1"/>
          </p:cNvPicPr>
          <p:nvPr/>
        </p:nvPicPr>
        <p:blipFill>
          <a:blip r:embed="rId2"/>
          <a:srcRect/>
          <a:stretch>
            <a:fillRect/>
          </a:stretch>
        </p:blipFill>
        <p:spPr bwMode="auto">
          <a:xfrm>
            <a:off x="457200" y="1600200"/>
            <a:ext cx="8307019" cy="454818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What is genetics? </a:t>
            </a:r>
          </a:p>
        </p:txBody>
      </p:sp>
      <p:sp>
        <p:nvSpPr>
          <p:cNvPr id="3" name="Content Placeholder 2"/>
          <p:cNvSpPr>
            <a:spLocks noGrp="1"/>
          </p:cNvSpPr>
          <p:nvPr>
            <p:ph idx="1"/>
          </p:nvPr>
        </p:nvSpPr>
        <p:spPr/>
        <p:txBody>
          <a:bodyPr>
            <a:normAutofit/>
          </a:bodyPr>
          <a:lstStyle/>
          <a:p>
            <a:pPr algn="just"/>
            <a:r>
              <a:rPr lang="en-ZA" sz="2800" dirty="0"/>
              <a:t>Studying genetics is vital in agriculture and animal husbandry because breeding of good livestock and plant cultivars is determined by informed decisions made by farmers when crossing animals, cultivars or breeds. </a:t>
            </a:r>
          </a:p>
          <a:p>
            <a:pPr algn="just"/>
            <a:r>
              <a:rPr lang="en-ZA" sz="2800" dirty="0"/>
              <a:t>It deals with transmission of traits and the characteristics of genetic material such as chromosomes and genes. </a:t>
            </a:r>
          </a:p>
        </p:txBody>
      </p:sp>
    </p:spTree>
    <p:extLst>
      <p:ext uri="{BB962C8B-B14F-4D97-AF65-F5344CB8AC3E}">
        <p14:creationId xmlns:p14="http://schemas.microsoft.com/office/powerpoint/2010/main" val="18914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Genetic terminology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a:t>
            </a:r>
          </a:p>
        </p:txBody>
      </p:sp>
      <p:sp>
        <p:nvSpPr>
          <p:cNvPr id="3" name="Content Placeholder 2"/>
          <p:cNvSpPr>
            <a:spLocks noGrp="1"/>
          </p:cNvSpPr>
          <p:nvPr>
            <p:ph idx="1"/>
          </p:nvPr>
        </p:nvSpPr>
        <p:spPr/>
        <p:txBody>
          <a:bodyPr>
            <a:normAutofit/>
          </a:bodyPr>
          <a:lstStyle/>
          <a:p>
            <a:r>
              <a:rPr lang="en-US" dirty="0"/>
              <a:t>The differences in the phenotypes of plants or animals of the same species under the influence of the genes and the environment is called variation. </a:t>
            </a:r>
          </a:p>
          <a:p>
            <a:r>
              <a:rPr lang="en-US" dirty="0"/>
              <a:t>An example of variation would be that two calves that are of the same age, breed and are exposed to the same environment, but one is much bigger than the other.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  </a:t>
            </a:r>
          </a:p>
        </p:txBody>
      </p:sp>
      <p:sp>
        <p:nvSpPr>
          <p:cNvPr id="3" name="Content Placeholder 2"/>
          <p:cNvSpPr>
            <a:spLocks noGrp="1"/>
          </p:cNvSpPr>
          <p:nvPr>
            <p:ph idx="1"/>
          </p:nvPr>
        </p:nvSpPr>
        <p:spPr/>
        <p:txBody>
          <a:bodyPr>
            <a:normAutofit/>
          </a:bodyPr>
          <a:lstStyle/>
          <a:p>
            <a:r>
              <a:rPr lang="en-US" dirty="0"/>
              <a:t>A mutation is a sudden change in the genetic composition of an organism. </a:t>
            </a:r>
          </a:p>
          <a:p>
            <a:r>
              <a:rPr lang="en-US" dirty="0"/>
              <a:t>A new allele originates, which may be transmitted to the following generations. </a:t>
            </a:r>
          </a:p>
          <a:p>
            <a:r>
              <a:rPr lang="en-US" dirty="0"/>
              <a:t>Mutations could be caused by changes in genes or changes in bigger parts of chromosomes.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Causes of external causes of variation </a:t>
            </a:r>
          </a:p>
        </p:txBody>
      </p:sp>
      <p:sp>
        <p:nvSpPr>
          <p:cNvPr id="3" name="Content Placeholder 2"/>
          <p:cNvSpPr>
            <a:spLocks noGrp="1"/>
          </p:cNvSpPr>
          <p:nvPr>
            <p:ph idx="1"/>
          </p:nvPr>
        </p:nvSpPr>
        <p:spPr/>
        <p:txBody>
          <a:bodyPr>
            <a:normAutofit lnSpcReduction="10000"/>
          </a:bodyPr>
          <a:lstStyle/>
          <a:p>
            <a:r>
              <a:rPr lang="en-ZA" dirty="0"/>
              <a:t>Diseases </a:t>
            </a:r>
          </a:p>
          <a:p>
            <a:r>
              <a:rPr lang="en-ZA" dirty="0"/>
              <a:t>Climate</a:t>
            </a:r>
          </a:p>
          <a:p>
            <a:r>
              <a:rPr lang="en-ZA" dirty="0"/>
              <a:t>Light intensity  </a:t>
            </a:r>
          </a:p>
          <a:p>
            <a:r>
              <a:rPr lang="en-ZA" dirty="0"/>
              <a:t>Feeding  </a:t>
            </a:r>
          </a:p>
          <a:p>
            <a:r>
              <a:rPr lang="en-ZA" dirty="0"/>
              <a:t>Topography </a:t>
            </a:r>
          </a:p>
          <a:p>
            <a:endParaRPr lang="en-ZA" dirty="0"/>
          </a:p>
          <a:p>
            <a:endParaRPr lang="en-ZA" dirty="0"/>
          </a:p>
          <a:p>
            <a:pPr marL="0" indent="0">
              <a:buNone/>
            </a:pPr>
            <a:r>
              <a:rPr lang="en-ZA" dirty="0"/>
              <a:t> </a:t>
            </a:r>
          </a:p>
        </p:txBody>
      </p:sp>
    </p:spTree>
    <p:extLst>
      <p:ext uri="{BB962C8B-B14F-4D97-AF65-F5344CB8AC3E}">
        <p14:creationId xmlns:p14="http://schemas.microsoft.com/office/powerpoint/2010/main" val="373463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Mutagenic agents . </a:t>
            </a:r>
          </a:p>
        </p:txBody>
      </p:sp>
      <p:sp>
        <p:nvSpPr>
          <p:cNvPr id="3" name="Content Placeholder 2"/>
          <p:cNvSpPr>
            <a:spLocks noGrp="1"/>
          </p:cNvSpPr>
          <p:nvPr>
            <p:ph idx="1"/>
          </p:nvPr>
        </p:nvSpPr>
        <p:spPr/>
        <p:txBody>
          <a:bodyPr>
            <a:normAutofit/>
          </a:bodyPr>
          <a:lstStyle/>
          <a:p>
            <a:r>
              <a:rPr lang="en-ZA" sz="3000" dirty="0"/>
              <a:t>Chemical  mutagenic agent is nitrite. </a:t>
            </a:r>
          </a:p>
          <a:p>
            <a:r>
              <a:rPr lang="en-ZA" sz="3000" dirty="0"/>
              <a:t>Nitrite is commonly used as a food preservative that keeps red meat red, and can be present in feeds. </a:t>
            </a:r>
          </a:p>
          <a:p>
            <a:r>
              <a:rPr lang="en-ZA" sz="3000" dirty="0"/>
              <a:t>Nitrites cause damage to the structure of DNA. </a:t>
            </a:r>
          </a:p>
          <a:p>
            <a:r>
              <a:rPr lang="en-ZA" sz="3000" dirty="0"/>
              <a:t>Radiation </a:t>
            </a:r>
          </a:p>
          <a:p>
            <a:r>
              <a:rPr lang="en-ZA" sz="3000" dirty="0"/>
              <a:t>Biological mutagenic agents i.e. viral infection </a:t>
            </a:r>
          </a:p>
          <a:p>
            <a:pPr marL="0" indent="0">
              <a:buNone/>
            </a:pPr>
            <a:r>
              <a:rPr lang="en-ZA" dirty="0"/>
              <a:t> </a:t>
            </a:r>
          </a:p>
          <a:p>
            <a:endParaRPr lang="en-ZA" dirty="0"/>
          </a:p>
        </p:txBody>
      </p:sp>
    </p:spTree>
    <p:extLst>
      <p:ext uri="{BB962C8B-B14F-4D97-AF65-F5344CB8AC3E}">
        <p14:creationId xmlns:p14="http://schemas.microsoft.com/office/powerpoint/2010/main" val="394798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Changes in chromosome structure </a:t>
            </a:r>
          </a:p>
        </p:txBody>
      </p:sp>
      <p:sp>
        <p:nvSpPr>
          <p:cNvPr id="3" name="Content Placeholder 2"/>
          <p:cNvSpPr>
            <a:spLocks noGrp="1"/>
          </p:cNvSpPr>
          <p:nvPr>
            <p:ph idx="1"/>
          </p:nvPr>
        </p:nvSpPr>
        <p:spPr/>
        <p:txBody>
          <a:bodyPr>
            <a:normAutofit/>
          </a:bodyPr>
          <a:lstStyle/>
          <a:p>
            <a:r>
              <a:rPr lang="en-ZA" sz="2800" dirty="0"/>
              <a:t>Mutagenic agents can cause chromosomes to break, and some may not re-join in the same pattern as before. </a:t>
            </a:r>
          </a:p>
          <a:p>
            <a:r>
              <a:rPr lang="en-ZA" sz="2800" dirty="0"/>
              <a:t>Chromosomal rearrangements affects the expression of genes and causes changes in the phenotype. </a:t>
            </a:r>
          </a:p>
          <a:p>
            <a:r>
              <a:rPr lang="en-ZA" sz="2800" dirty="0"/>
              <a:t>New patterns in chromosomal structure </a:t>
            </a:r>
          </a:p>
        </p:txBody>
      </p:sp>
    </p:spTree>
    <p:extLst>
      <p:ext uri="{BB962C8B-B14F-4D97-AF65-F5344CB8AC3E}">
        <p14:creationId xmlns:p14="http://schemas.microsoft.com/office/powerpoint/2010/main" val="198891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:What is selection?</a:t>
            </a:r>
            <a:br>
              <a:rPr lang="en-US" dirty="0"/>
            </a:br>
            <a:r>
              <a:rPr lang="en-US" sz="3200" dirty="0">
                <a:solidFill>
                  <a:prstClr val="black"/>
                </a:solidFill>
                <a:ea typeface="+mn-ea"/>
                <a:cs typeface="+mn-cs"/>
              </a:rPr>
              <a:t>Key principles are heritability and biometrics.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Selection is the process of choosing individuals with desirable characteristics to use for breeding in the hope that their offspring will inherit the desirable characteristics. </a:t>
            </a:r>
          </a:p>
          <a:p>
            <a:pPr algn="just"/>
            <a:r>
              <a:rPr lang="en-US" dirty="0"/>
              <a:t>A farmer can improve the characteristics of their herd or crop over a few generations by careful selection and breeding. For example, if a dairy farmer wishes to increase milk production of a dairy operation, the farmer may select the cow that produces the most milk out of the whole herd and use her to breed the next generation of dairy cows.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42AB-6A37-4ED5-906C-A37FE8A759C5}"/>
              </a:ext>
            </a:extLst>
          </p:cNvPr>
          <p:cNvSpPr>
            <a:spLocks noGrp="1"/>
          </p:cNvSpPr>
          <p:nvPr>
            <p:ph type="title"/>
          </p:nvPr>
        </p:nvSpPr>
        <p:spPr/>
        <p:txBody>
          <a:bodyPr>
            <a:normAutofit/>
          </a:bodyPr>
          <a:lstStyle/>
          <a:p>
            <a:r>
              <a:rPr lang="en-US" sz="2000" b="1" dirty="0"/>
              <a:t>Principles of selection</a:t>
            </a:r>
          </a:p>
        </p:txBody>
      </p:sp>
      <p:graphicFrame>
        <p:nvGraphicFramePr>
          <p:cNvPr id="4" name="Table 4">
            <a:extLst>
              <a:ext uri="{FF2B5EF4-FFF2-40B4-BE49-F238E27FC236}">
                <a16:creationId xmlns:a16="http://schemas.microsoft.com/office/drawing/2014/main" id="{A53EB955-DCE9-4A27-A75E-47F3736938EF}"/>
              </a:ext>
            </a:extLst>
          </p:cNvPr>
          <p:cNvGraphicFramePr>
            <a:graphicFrameLocks noGrp="1"/>
          </p:cNvGraphicFramePr>
          <p:nvPr>
            <p:ph idx="1"/>
          </p:nvPr>
        </p:nvGraphicFramePr>
        <p:xfrm>
          <a:off x="457200" y="1600200"/>
          <a:ext cx="8229600" cy="4724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95549115"/>
                    </a:ext>
                  </a:extLst>
                </a:gridCol>
                <a:gridCol w="4114800">
                  <a:extLst>
                    <a:ext uri="{9D8B030D-6E8A-4147-A177-3AD203B41FA5}">
                      <a16:colId xmlns:a16="http://schemas.microsoft.com/office/drawing/2014/main" val="896014596"/>
                    </a:ext>
                  </a:extLst>
                </a:gridCol>
              </a:tblGrid>
              <a:tr h="721282">
                <a:tc>
                  <a:txBody>
                    <a:bodyPr/>
                    <a:lstStyle/>
                    <a:p>
                      <a:r>
                        <a:rPr lang="en-US" dirty="0"/>
                        <a:t>Heritability </a:t>
                      </a:r>
                    </a:p>
                  </a:txBody>
                  <a:tcPr/>
                </a:tc>
                <a:tc>
                  <a:txBody>
                    <a:bodyPr/>
                    <a:lstStyle/>
                    <a:p>
                      <a:r>
                        <a:rPr lang="en-US" dirty="0"/>
                        <a:t>Biometrics </a:t>
                      </a:r>
                    </a:p>
                  </a:txBody>
                  <a:tcPr/>
                </a:tc>
                <a:extLst>
                  <a:ext uri="{0D108BD9-81ED-4DB2-BD59-A6C34878D82A}">
                    <a16:rowId xmlns:a16="http://schemas.microsoft.com/office/drawing/2014/main" val="1777138702"/>
                  </a:ext>
                </a:extLst>
              </a:tr>
              <a:tr h="4003118">
                <a:tc>
                  <a:txBody>
                    <a:bodyPr/>
                    <a:lstStyle/>
                    <a:p>
                      <a:pPr marL="285750" indent="-285750">
                        <a:buFont typeface="Arial" panose="020B0604020202020204" pitchFamily="34" charset="0"/>
                        <a:buChar char="•"/>
                      </a:pPr>
                      <a:r>
                        <a:rPr lang="en-US" dirty="0"/>
                        <a:t>Heritability refers to the proportion of variation in the population that is due to genetic influences. </a:t>
                      </a:r>
                    </a:p>
                    <a:p>
                      <a:pPr marL="285750" indent="-285750">
                        <a:buFont typeface="Arial" panose="020B0604020202020204" pitchFamily="34" charset="0"/>
                        <a:buChar char="•"/>
                      </a:pPr>
                      <a:r>
                        <a:rPr lang="en-US" dirty="0"/>
                        <a:t>Heritability increases if genetic variation increases, in which case individuals in a population may show more phenotypic variation. </a:t>
                      </a:r>
                    </a:p>
                    <a:p>
                      <a:pPr marL="285750" indent="-285750">
                        <a:buFont typeface="Arial" panose="020B0604020202020204" pitchFamily="34" charset="0"/>
                        <a:buChar char="•"/>
                      </a:pPr>
                      <a:r>
                        <a:rPr lang="en-US" dirty="0"/>
                        <a:t>In contrast, heritability decreases if genetic variation is low, in which case individuals in a population may show little phenotypic variation. </a:t>
                      </a:r>
                    </a:p>
                    <a:p>
                      <a:pPr marL="285750" indent="-285750">
                        <a:buFont typeface="Arial" panose="020B0604020202020204" pitchFamily="34" charset="0"/>
                        <a:buChar char="•"/>
                      </a:pPr>
                      <a:endParaRPr lang="en-US" dirty="0"/>
                    </a:p>
                  </a:txBody>
                  <a:tcPr/>
                </a:tc>
                <a:tc>
                  <a:txBody>
                    <a:bodyPr/>
                    <a:lstStyle/>
                    <a:p>
                      <a:pPr marL="285750" indent="-285750" algn="just">
                        <a:buFont typeface="Arial" panose="020B0604020202020204" pitchFamily="34" charset="0"/>
                        <a:buChar char="•"/>
                      </a:pPr>
                      <a:r>
                        <a:rPr lang="en-US" dirty="0"/>
                        <a:t>Biometrics is the analysis of biological data by mathematical or statistical methods. </a:t>
                      </a:r>
                    </a:p>
                    <a:p>
                      <a:pPr marL="285750" indent="-285750" algn="just">
                        <a:buFont typeface="Arial" panose="020B0604020202020204" pitchFamily="34" charset="0"/>
                        <a:buChar char="•"/>
                      </a:pPr>
                      <a:r>
                        <a:rPr lang="en-US" dirty="0"/>
                        <a:t>How do we use biometrics to calculate heritability? </a:t>
                      </a:r>
                    </a:p>
                    <a:p>
                      <a:pPr marL="285750" indent="-285750" algn="just">
                        <a:buFont typeface="Arial" panose="020B0604020202020204" pitchFamily="34" charset="0"/>
                        <a:buChar char="•"/>
                      </a:pPr>
                      <a:r>
                        <a:rPr lang="en-US" dirty="0"/>
                        <a:t>Look again at the definition of heritability it refers to ‘proportion’. </a:t>
                      </a:r>
                    </a:p>
                    <a:p>
                      <a:pPr marL="285750" indent="-285750" algn="just">
                        <a:buFont typeface="Arial" panose="020B0604020202020204" pitchFamily="34" charset="0"/>
                        <a:buChar char="•"/>
                      </a:pPr>
                      <a:r>
                        <a:rPr lang="en-US" dirty="0"/>
                        <a:t>Therefore, heritability is a statistical ratio. </a:t>
                      </a:r>
                    </a:p>
                    <a:p>
                      <a:endParaRPr lang="en-US" dirty="0"/>
                    </a:p>
                  </a:txBody>
                  <a:tcPr/>
                </a:tc>
                <a:extLst>
                  <a:ext uri="{0D108BD9-81ED-4DB2-BD59-A6C34878D82A}">
                    <a16:rowId xmlns:a16="http://schemas.microsoft.com/office/drawing/2014/main" val="739131661"/>
                  </a:ext>
                </a:extLst>
              </a:tr>
            </a:tbl>
          </a:graphicData>
        </a:graphic>
      </p:graphicFrame>
    </p:spTree>
    <p:extLst>
      <p:ext uri="{BB962C8B-B14F-4D97-AF65-F5344CB8AC3E}">
        <p14:creationId xmlns:p14="http://schemas.microsoft.com/office/powerpoint/2010/main" val="2230623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methods used by breeders </a:t>
            </a:r>
          </a:p>
        </p:txBody>
      </p:sp>
      <p:sp>
        <p:nvSpPr>
          <p:cNvPr id="3" name="Content Placeholder 2"/>
          <p:cNvSpPr>
            <a:spLocks noGrp="1"/>
          </p:cNvSpPr>
          <p:nvPr>
            <p:ph idx="1"/>
          </p:nvPr>
        </p:nvSpPr>
        <p:spPr/>
        <p:txBody>
          <a:bodyPr>
            <a:normAutofit/>
          </a:bodyPr>
          <a:lstStyle/>
          <a:p>
            <a:pPr marL="514350" indent="-514350">
              <a:buAutoNum type="arabicPlain"/>
            </a:pPr>
            <a:r>
              <a:rPr lang="en-US" dirty="0"/>
              <a:t>Mass selection </a:t>
            </a:r>
          </a:p>
          <a:p>
            <a:pPr marL="514350" indent="-514350">
              <a:buAutoNum type="arabicPlain"/>
            </a:pPr>
            <a:r>
              <a:rPr lang="en-US" dirty="0"/>
              <a:t>Pedigree  selection, family selection and progeny selection.</a:t>
            </a:r>
          </a:p>
          <a:p>
            <a:r>
              <a:rPr lang="en-US" dirty="0"/>
              <a:t> A pedigree is records of an individual's ancestors.</a:t>
            </a:r>
          </a:p>
          <a:p>
            <a:r>
              <a:rPr lang="en-US" dirty="0"/>
              <a:t>It contains data about the phenotypic qualities of the ancestors, such as high milk yield or good meat production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Estimated breeding values (EBVs) </a:t>
            </a:r>
          </a:p>
        </p:txBody>
      </p:sp>
      <p:sp>
        <p:nvSpPr>
          <p:cNvPr id="3" name="Content Placeholder 2"/>
          <p:cNvSpPr>
            <a:spLocks noGrp="1"/>
          </p:cNvSpPr>
          <p:nvPr>
            <p:ph idx="1"/>
          </p:nvPr>
        </p:nvSpPr>
        <p:spPr/>
        <p:txBody>
          <a:bodyPr>
            <a:normAutofit fontScale="77500" lnSpcReduction="20000"/>
          </a:bodyPr>
          <a:lstStyle/>
          <a:p>
            <a:r>
              <a:rPr lang="en-ZA" dirty="0"/>
              <a:t>(EBV) is an estimate of how much better or less than average the offspring will be for a particular characteristic. </a:t>
            </a:r>
          </a:p>
          <a:p>
            <a:r>
              <a:rPr lang="en-ZA" dirty="0"/>
              <a:t>A breeding value may be either a positive or a negative number. </a:t>
            </a:r>
          </a:p>
          <a:p>
            <a:r>
              <a:rPr lang="en-ZA" dirty="0"/>
              <a:t>A positive breeding value indicates that the offspring of an individual will be better than average. </a:t>
            </a:r>
          </a:p>
          <a:p>
            <a:r>
              <a:rPr lang="en-ZA" dirty="0"/>
              <a:t>A negative breeding value indicates that the offspring of an individual will be less than average. </a:t>
            </a:r>
          </a:p>
          <a:p>
            <a:r>
              <a:rPr lang="en-ZA" dirty="0"/>
              <a:t>The estimated breeding value is a useful tool to help farmers select which individuals to use for breeding. </a:t>
            </a:r>
          </a:p>
          <a:p>
            <a:r>
              <a:rPr lang="en-ZA" dirty="0"/>
              <a:t>Selecting individuals with high breeding values gives a greater chance of success in a breeding programme. </a:t>
            </a:r>
          </a:p>
        </p:txBody>
      </p:sp>
    </p:spTree>
    <p:extLst>
      <p:ext uri="{BB962C8B-B14F-4D97-AF65-F5344CB8AC3E}">
        <p14:creationId xmlns:p14="http://schemas.microsoft.com/office/powerpoint/2010/main" val="36551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ACBD-4564-4FAA-9F61-01A86B60A4A0}"/>
              </a:ext>
            </a:extLst>
          </p:cNvPr>
          <p:cNvSpPr>
            <a:spLocks noGrp="1"/>
          </p:cNvSpPr>
          <p:nvPr>
            <p:ph type="title"/>
          </p:nvPr>
        </p:nvSpPr>
        <p:spPr/>
        <p:txBody>
          <a:bodyPr>
            <a:normAutofit/>
          </a:bodyPr>
          <a:lstStyle/>
          <a:p>
            <a:r>
              <a:rPr lang="en-US" sz="2800" dirty="0"/>
              <a:t>Basic Terminology</a:t>
            </a:r>
          </a:p>
        </p:txBody>
      </p:sp>
      <p:sp>
        <p:nvSpPr>
          <p:cNvPr id="4" name="Content Placeholder 2">
            <a:extLst>
              <a:ext uri="{FF2B5EF4-FFF2-40B4-BE49-F238E27FC236}">
                <a16:creationId xmlns:a16="http://schemas.microsoft.com/office/drawing/2014/main" id="{10082C41-7C1F-43E6-9891-80D31B7C4247}"/>
              </a:ext>
            </a:extLst>
          </p:cNvPr>
          <p:cNvSpPr>
            <a:spLocks noGrp="1"/>
          </p:cNvSpPr>
          <p:nvPr>
            <p:ph idx="1"/>
          </p:nvPr>
        </p:nvSpPr>
        <p:spPr>
          <a:xfrm>
            <a:off x="457200" y="1600200"/>
            <a:ext cx="8229600" cy="4525963"/>
          </a:xfrm>
        </p:spPr>
        <p:txBody>
          <a:bodyPr>
            <a:normAutofit/>
          </a:bodyPr>
          <a:lstStyle/>
          <a:p>
            <a:r>
              <a:rPr lang="en-US" sz="2800" dirty="0"/>
              <a:t>Homozygous ( BB)</a:t>
            </a:r>
          </a:p>
          <a:p>
            <a:r>
              <a:rPr lang="en-US" sz="2800" dirty="0"/>
              <a:t>Heterozygous ( Bb)</a:t>
            </a:r>
          </a:p>
          <a:p>
            <a:r>
              <a:rPr lang="en-US" sz="2800" dirty="0"/>
              <a:t>Monohybrid inheritance/crosses</a:t>
            </a:r>
          </a:p>
          <a:p>
            <a:r>
              <a:rPr lang="en-US" sz="2800" dirty="0"/>
              <a:t>Dihybrid inheritance/crosses</a:t>
            </a:r>
          </a:p>
          <a:p>
            <a:r>
              <a:rPr lang="en-US" sz="2800" dirty="0"/>
              <a:t>Dominant genes</a:t>
            </a:r>
          </a:p>
          <a:p>
            <a:r>
              <a:rPr lang="en-US" sz="2800" dirty="0"/>
              <a:t>Recessive genes</a:t>
            </a:r>
          </a:p>
          <a:p>
            <a:r>
              <a:rPr lang="en-US" sz="2800" dirty="0"/>
              <a:t>Genotype</a:t>
            </a:r>
          </a:p>
          <a:p>
            <a:r>
              <a:rPr lang="en-US" sz="2800" dirty="0"/>
              <a:t>Phenotype </a:t>
            </a:r>
          </a:p>
          <a:p>
            <a:endParaRPr lang="en-US" dirty="0"/>
          </a:p>
          <a:p>
            <a:endParaRPr lang="en-US" dirty="0"/>
          </a:p>
        </p:txBody>
      </p:sp>
    </p:spTree>
    <p:extLst>
      <p:ext uri="{BB962C8B-B14F-4D97-AF65-F5344CB8AC3E}">
        <p14:creationId xmlns:p14="http://schemas.microsoft.com/office/powerpoint/2010/main" val="313479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Types of breeding systems </a:t>
            </a:r>
          </a:p>
        </p:txBody>
      </p:sp>
      <p:sp>
        <p:nvSpPr>
          <p:cNvPr id="3" name="Content Placeholder 2"/>
          <p:cNvSpPr>
            <a:spLocks noGrp="1"/>
          </p:cNvSpPr>
          <p:nvPr>
            <p:ph idx="1"/>
          </p:nvPr>
        </p:nvSpPr>
        <p:spPr/>
        <p:txBody>
          <a:bodyPr/>
          <a:lstStyle/>
          <a:p>
            <a:pPr>
              <a:buNone/>
            </a:pPr>
            <a:r>
              <a:rPr lang="af-ZA" b="1" dirty="0"/>
              <a:t>Related breeding</a:t>
            </a:r>
          </a:p>
          <a:p>
            <a:pPr marL="514350" indent="-514350">
              <a:buFont typeface="+mj-lt"/>
              <a:buAutoNum type="arabicPeriod"/>
            </a:pPr>
            <a:r>
              <a:rPr lang="af-ZA" dirty="0"/>
              <a:t>Inbreeding</a:t>
            </a:r>
          </a:p>
          <a:p>
            <a:pPr marL="514350" indent="-514350">
              <a:buFont typeface="+mj-lt"/>
              <a:buAutoNum type="arabicPeriod"/>
            </a:pPr>
            <a:r>
              <a:rPr lang="af-ZA" dirty="0"/>
              <a:t>Line breeding </a:t>
            </a:r>
          </a:p>
          <a:p>
            <a:pPr marL="514350" indent="-514350">
              <a:buNone/>
            </a:pPr>
            <a:r>
              <a:rPr lang="af-ZA" b="1" dirty="0"/>
              <a:t>Outbreeding (Non Related breeding)</a:t>
            </a:r>
          </a:p>
          <a:p>
            <a:pPr marL="514350" indent="-514350">
              <a:buFont typeface="+mj-lt"/>
              <a:buAutoNum type="arabicPeriod"/>
            </a:pPr>
            <a:r>
              <a:rPr lang="af-ZA" dirty="0"/>
              <a:t>Cross-breeding </a:t>
            </a:r>
          </a:p>
          <a:p>
            <a:pPr marL="514350" indent="-514350">
              <a:buFont typeface="+mj-lt"/>
              <a:buAutoNum type="arabicPeriod"/>
            </a:pPr>
            <a:r>
              <a:rPr lang="af-ZA" dirty="0"/>
              <a:t>Species crossing </a:t>
            </a:r>
          </a:p>
          <a:p>
            <a:pPr marL="514350" indent="-514350">
              <a:buFont typeface="+mj-lt"/>
              <a:buAutoNum type="arabicPeriod"/>
            </a:pPr>
            <a:r>
              <a:rPr lang="af-ZA" dirty="0"/>
              <a:t>Upgrading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engineering or modification </a:t>
            </a:r>
          </a:p>
        </p:txBody>
      </p:sp>
      <p:sp>
        <p:nvSpPr>
          <p:cNvPr id="3" name="Content Placeholder 2"/>
          <p:cNvSpPr>
            <a:spLocks noGrp="1"/>
          </p:cNvSpPr>
          <p:nvPr>
            <p:ph idx="1"/>
          </p:nvPr>
        </p:nvSpPr>
        <p:spPr/>
        <p:txBody>
          <a:bodyPr>
            <a:normAutofit/>
          </a:bodyPr>
          <a:lstStyle/>
          <a:p>
            <a:pPr algn="just"/>
            <a:r>
              <a:rPr lang="en-US" sz="2800" dirty="0"/>
              <a:t>Genetic engineering, genetic modification and gene splicing are terms used for purpose of manipulating genes. </a:t>
            </a:r>
          </a:p>
          <a:p>
            <a:pPr algn="just"/>
            <a:r>
              <a:rPr lang="en-US" sz="2800" dirty="0"/>
              <a:t>Outside  an organism’s normal reproductive process. </a:t>
            </a:r>
          </a:p>
          <a:p>
            <a:pPr algn="just"/>
            <a:r>
              <a:rPr lang="en-US" sz="2800" dirty="0"/>
              <a:t>The concept includes any use of technology to alter the genetic material of a living cell for agricultural, medical or industrial purposes</a:t>
            </a: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ZA" dirty="0"/>
              <a:t>Genetic engineering,/genetic modification or genetic manipulation, is human manipulation of an organism’s genome using modern DNA technology. </a:t>
            </a:r>
          </a:p>
          <a:p>
            <a:pPr algn="just"/>
            <a:r>
              <a:rPr lang="en-ZA" dirty="0"/>
              <a:t>It is the process of manipulating the characteristics and functions of the original genes of an organism by introducing foreign DNA (from another species) or synthetic genes into the organism of interest. </a:t>
            </a:r>
          </a:p>
          <a:p>
            <a:pPr algn="just"/>
            <a:r>
              <a:rPr lang="en-ZA" dirty="0"/>
              <a:t>Genetic modification is a form of biotechnology that produces a genetically modified organism (GMO). </a:t>
            </a:r>
          </a:p>
          <a:p>
            <a:pPr algn="just"/>
            <a:r>
              <a:rPr lang="en-ZA" dirty="0"/>
              <a:t>The process involves highly advanced scientific techniques and is normally performed in a highly specialised laboratory. </a:t>
            </a:r>
          </a:p>
        </p:txBody>
      </p:sp>
    </p:spTree>
    <p:extLst>
      <p:ext uri="{BB962C8B-B14F-4D97-AF65-F5344CB8AC3E}">
        <p14:creationId xmlns:p14="http://schemas.microsoft.com/office/powerpoint/2010/main" val="1211148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Aims of genetic modification of animals </a:t>
            </a:r>
          </a:p>
        </p:txBody>
      </p:sp>
      <p:sp>
        <p:nvSpPr>
          <p:cNvPr id="3" name="Content Placeholder 2"/>
          <p:cNvSpPr>
            <a:spLocks noGrp="1"/>
          </p:cNvSpPr>
          <p:nvPr>
            <p:ph idx="1"/>
          </p:nvPr>
        </p:nvSpPr>
        <p:spPr/>
        <p:txBody>
          <a:bodyPr>
            <a:normAutofit fontScale="85000" lnSpcReduction="20000"/>
          </a:bodyPr>
          <a:lstStyle/>
          <a:p>
            <a:r>
              <a:rPr lang="en-ZA" dirty="0"/>
              <a:t>Develop new vaccines and medicines for animals and people. </a:t>
            </a:r>
          </a:p>
          <a:p>
            <a:r>
              <a:rPr lang="en-ZA" dirty="0"/>
              <a:t>Develop animal models for studies of human and animal diseases </a:t>
            </a:r>
          </a:p>
          <a:p>
            <a:r>
              <a:rPr lang="en-ZA" dirty="0"/>
              <a:t>Increase the nutritional quality of animal products </a:t>
            </a:r>
          </a:p>
          <a:p>
            <a:r>
              <a:rPr lang="en-ZA" dirty="0"/>
              <a:t>Increase the health quality of animal products </a:t>
            </a:r>
          </a:p>
          <a:p>
            <a:r>
              <a:rPr lang="en-ZA" dirty="0"/>
              <a:t>Increase yields of animal products </a:t>
            </a:r>
          </a:p>
          <a:p>
            <a:r>
              <a:rPr lang="en-ZA" dirty="0"/>
              <a:t>Reduce animal consumption by developing non-animal sources for important oils and industrial enzymes </a:t>
            </a:r>
          </a:p>
          <a:p>
            <a:r>
              <a:rPr lang="en-ZA" dirty="0"/>
              <a:t>Breed more fertile animals to increase production for the growing world population. . </a:t>
            </a:r>
          </a:p>
        </p:txBody>
      </p:sp>
    </p:spTree>
    <p:extLst>
      <p:ext uri="{BB962C8B-B14F-4D97-AF65-F5344CB8AC3E}">
        <p14:creationId xmlns:p14="http://schemas.microsoft.com/office/powerpoint/2010/main" val="379468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Current uses of genetically modified plants </a:t>
            </a:r>
          </a:p>
        </p:txBody>
      </p:sp>
      <p:sp>
        <p:nvSpPr>
          <p:cNvPr id="3" name="Content Placeholder 2"/>
          <p:cNvSpPr>
            <a:spLocks noGrp="1"/>
          </p:cNvSpPr>
          <p:nvPr>
            <p:ph idx="1"/>
          </p:nvPr>
        </p:nvSpPr>
        <p:spPr/>
        <p:txBody>
          <a:bodyPr>
            <a:normAutofit lnSpcReduction="10000"/>
          </a:bodyPr>
          <a:lstStyle/>
          <a:p>
            <a:r>
              <a:rPr lang="en-US" dirty="0"/>
              <a:t>Pest resistance </a:t>
            </a:r>
          </a:p>
          <a:p>
            <a:r>
              <a:rPr lang="en-US" dirty="0"/>
              <a:t>Disease resistance </a:t>
            </a:r>
          </a:p>
          <a:p>
            <a:r>
              <a:rPr lang="en-US" dirty="0"/>
              <a:t>Herbicide tolerance </a:t>
            </a:r>
          </a:p>
          <a:p>
            <a:r>
              <a:rPr lang="en-US" dirty="0"/>
              <a:t>Nutrition </a:t>
            </a:r>
          </a:p>
          <a:p>
            <a:r>
              <a:rPr lang="en-US" dirty="0"/>
              <a:t>Pharmaceuticals </a:t>
            </a:r>
          </a:p>
          <a:p>
            <a:r>
              <a:rPr lang="en-US" dirty="0"/>
              <a:t>Drought and salinity tolerance </a:t>
            </a:r>
          </a:p>
          <a:p>
            <a:r>
              <a:rPr lang="en-US" dirty="0"/>
              <a:t>Cold tolerance </a:t>
            </a:r>
          </a:p>
          <a:p>
            <a:r>
              <a:rPr lang="en-US" dirty="0"/>
              <a:t>Quality improvements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techniques of genetic engineering </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n-ZA" dirty="0"/>
              <a:t>There are six basic steps in genetic engineering:</a:t>
            </a:r>
          </a:p>
          <a:p>
            <a:pPr marL="514350" indent="-514350">
              <a:buFont typeface="+mj-lt"/>
              <a:buAutoNum type="arabicPeriod"/>
            </a:pPr>
            <a:r>
              <a:rPr lang="en-ZA" dirty="0"/>
              <a:t>DNA is extracted from an organism known to have the desired trait, for example resistance to drought. </a:t>
            </a:r>
          </a:p>
          <a:p>
            <a:pPr marL="514350" indent="-514350">
              <a:buFont typeface="+mj-lt"/>
              <a:buAutoNum type="arabicPeriod"/>
            </a:pPr>
            <a:r>
              <a:rPr lang="en-ZA" dirty="0"/>
              <a:t>The gene of interest is located and copied. </a:t>
            </a:r>
          </a:p>
          <a:p>
            <a:pPr marL="514350" indent="-514350">
              <a:buFont typeface="+mj-lt"/>
              <a:buAutoNum type="arabicPeriod"/>
            </a:pPr>
            <a:r>
              <a:rPr lang="en-ZA" dirty="0"/>
              <a:t>The gene is modified to express in a desired way by altering and replacing gene regions. </a:t>
            </a:r>
          </a:p>
          <a:p>
            <a:pPr marL="514350" indent="-514350">
              <a:buFont typeface="+mj-lt"/>
              <a:buAutoNum type="arabicPeriod"/>
            </a:pPr>
            <a:r>
              <a:rPr lang="en-ZA" dirty="0"/>
              <a:t>The gene is delivered into tissue culture cells, using one of several methods, hereafter they are inserted into a chromosome. </a:t>
            </a:r>
          </a:p>
          <a:p>
            <a:pPr marL="514350" indent="-514350">
              <a:buFont typeface="+mj-lt"/>
              <a:buAutoNum type="arabicPeriod"/>
            </a:pPr>
            <a:r>
              <a:rPr lang="en-ZA" dirty="0"/>
              <a:t>The new transgenic cells are gown into adult organisms and are checked to make sure they develop normally and are safe. </a:t>
            </a:r>
          </a:p>
          <a:p>
            <a:pPr marL="514350" indent="-514350">
              <a:buFont typeface="+mj-lt"/>
              <a:buAutoNum type="arabicPeriod"/>
            </a:pPr>
            <a:r>
              <a:rPr lang="en-ZA" dirty="0"/>
              <a:t>The scientist also checks that the inserted gene appears in the plant’s progeny (seeds).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Techniques used to genetically modify plants and animals </a:t>
            </a:r>
          </a:p>
        </p:txBody>
      </p:sp>
      <p:sp>
        <p:nvSpPr>
          <p:cNvPr id="3" name="Content Placeholder 2"/>
          <p:cNvSpPr>
            <a:spLocks noGrp="1"/>
          </p:cNvSpPr>
          <p:nvPr>
            <p:ph idx="1"/>
          </p:nvPr>
        </p:nvSpPr>
        <p:spPr/>
        <p:txBody>
          <a:bodyPr>
            <a:normAutofit fontScale="85000" lnSpcReduction="20000"/>
          </a:bodyPr>
          <a:lstStyle/>
          <a:p>
            <a:r>
              <a:rPr lang="en-ZA" dirty="0"/>
              <a:t>Recombinant DNA</a:t>
            </a:r>
          </a:p>
          <a:p>
            <a:r>
              <a:rPr lang="en-ZA" dirty="0"/>
              <a:t>Bacterial carriers </a:t>
            </a:r>
          </a:p>
          <a:p>
            <a:r>
              <a:rPr lang="en-ZA" dirty="0"/>
              <a:t>Biolistic </a:t>
            </a:r>
          </a:p>
          <a:p>
            <a:r>
              <a:rPr lang="en-ZA" dirty="0"/>
              <a:t>Calcium phosphate precipitation </a:t>
            </a:r>
          </a:p>
          <a:p>
            <a:r>
              <a:rPr lang="en-ZA" dirty="0"/>
              <a:t>Electroporation </a:t>
            </a:r>
          </a:p>
          <a:p>
            <a:r>
              <a:rPr lang="en-ZA" dirty="0"/>
              <a:t>Gene silencing </a:t>
            </a:r>
          </a:p>
          <a:p>
            <a:r>
              <a:rPr lang="en-ZA" dirty="0"/>
              <a:t>Gene splicing </a:t>
            </a:r>
          </a:p>
          <a:p>
            <a:r>
              <a:rPr lang="en-ZA" dirty="0" err="1"/>
              <a:t>Lipofection</a:t>
            </a:r>
            <a:r>
              <a:rPr lang="en-ZA" dirty="0"/>
              <a:t> </a:t>
            </a:r>
          </a:p>
          <a:p>
            <a:r>
              <a:rPr lang="en-ZA" dirty="0"/>
              <a:t>Micro-injection </a:t>
            </a:r>
          </a:p>
          <a:p>
            <a:r>
              <a:rPr lang="en-ZA" dirty="0"/>
              <a:t>Viral carriers. </a:t>
            </a:r>
          </a:p>
        </p:txBody>
      </p:sp>
    </p:spTree>
    <p:extLst>
      <p:ext uri="{BB962C8B-B14F-4D97-AF65-F5344CB8AC3E}">
        <p14:creationId xmlns:p14="http://schemas.microsoft.com/office/powerpoint/2010/main" val="4103133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Some GM crops have a longer shelf life and improved properties such as better flavor, colour, texture and nutritional value. 	</a:t>
            </a:r>
          </a:p>
          <a:p>
            <a:r>
              <a:rPr lang="en-US" dirty="0"/>
              <a:t>Use of GM crops can have a positive effect on the economy, especially in less-developed countries.</a:t>
            </a:r>
          </a:p>
          <a:p>
            <a:r>
              <a:rPr lang="en-US" dirty="0"/>
              <a:t>Implementation of GM cotton crops has led to economic gains in South Africa. </a:t>
            </a:r>
          </a:p>
          <a:p>
            <a:r>
              <a:rPr lang="en-US" dirty="0"/>
              <a:t>GM crops can allow people to receive medicines and vaccines that are difficult to distribute. </a:t>
            </a:r>
          </a:p>
          <a:p>
            <a:r>
              <a:rPr lang="en-US" dirty="0"/>
              <a:t>By putting vaccines into food products, organizations can more easily transport and administer them to people in need.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Methods to illustrate crosses: </a:t>
            </a:r>
          </a:p>
        </p:txBody>
      </p:sp>
      <p:sp>
        <p:nvSpPr>
          <p:cNvPr id="5" name="Content Placeholder 4"/>
          <p:cNvSpPr>
            <a:spLocks noGrp="1"/>
          </p:cNvSpPr>
          <p:nvPr>
            <p:ph idx="1"/>
          </p:nvPr>
        </p:nvSpPr>
        <p:spPr/>
        <p:txBody>
          <a:bodyPr>
            <a:normAutofit/>
          </a:bodyPr>
          <a:lstStyle/>
          <a:p>
            <a:r>
              <a:rPr lang="en-US" sz="2800" dirty="0"/>
              <a:t>Genetic diagrams </a:t>
            </a:r>
          </a:p>
          <a:p>
            <a:r>
              <a:rPr lang="en-US" sz="2800" dirty="0"/>
              <a:t>Punnett squares </a:t>
            </a:r>
          </a:p>
          <a:p>
            <a:r>
              <a:rPr lang="en-US" sz="2800" dirty="0"/>
              <a:t>Schematic representations. </a:t>
            </a:r>
          </a:p>
          <a:p>
            <a:pPr marL="0" indent="0">
              <a:buNone/>
            </a:pPr>
            <a:r>
              <a:rPr lang="en-US" sz="2800" dirty="0"/>
              <a:t>When we show genetic crosses, we use the following symbols: </a:t>
            </a:r>
          </a:p>
          <a:p>
            <a:pPr marL="0" indent="0">
              <a:buNone/>
            </a:pPr>
            <a:r>
              <a:rPr lang="af-ZA" sz="2800" dirty="0"/>
              <a:t>P</a:t>
            </a:r>
            <a:r>
              <a:rPr lang="af-ZA" sz="2800" baseline="-25000" dirty="0"/>
              <a:t>1</a:t>
            </a:r>
            <a:r>
              <a:rPr lang="en-ZA" sz="2800" dirty="0"/>
              <a:t> </a:t>
            </a:r>
            <a:r>
              <a:rPr lang="en-US" sz="2800" dirty="0"/>
              <a:t>(parental): represents the parent generation </a:t>
            </a:r>
          </a:p>
          <a:p>
            <a:pPr marL="0" indent="0">
              <a:buNone/>
            </a:pPr>
            <a:r>
              <a:rPr lang="af-ZA" sz="2800" dirty="0"/>
              <a:t>F</a:t>
            </a:r>
            <a:r>
              <a:rPr lang="af-ZA" sz="2800" baseline="-25000" dirty="0"/>
              <a:t>1</a:t>
            </a:r>
            <a:r>
              <a:rPr lang="en-US" sz="2800" dirty="0"/>
              <a:t>(1</a:t>
            </a:r>
            <a:r>
              <a:rPr lang="en-US" sz="2800" baseline="30000" dirty="0"/>
              <a:t>st</a:t>
            </a:r>
            <a:r>
              <a:rPr lang="en-US" sz="2800" dirty="0"/>
              <a:t> filial): represents the first generation of offspring </a:t>
            </a:r>
          </a:p>
          <a:p>
            <a:pPr marL="0" indent="0">
              <a:buNone/>
            </a:pPr>
            <a:r>
              <a:rPr lang="en-US" sz="2800" dirty="0"/>
              <a:t>F</a:t>
            </a:r>
            <a:r>
              <a:rPr lang="af-ZA" sz="2800" baseline="-25000" dirty="0"/>
              <a:t>2</a:t>
            </a:r>
            <a:r>
              <a:rPr lang="en-US" sz="2800" dirty="0"/>
              <a:t> (2</a:t>
            </a:r>
            <a:r>
              <a:rPr lang="en-US" sz="2800" baseline="30000" dirty="0"/>
              <a:t>nd</a:t>
            </a:r>
            <a:r>
              <a:rPr lang="en-US" sz="2800" dirty="0"/>
              <a:t> filial): represents the second generation of offspring, and so 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Diagram</a:t>
            </a:r>
          </a:p>
        </p:txBody>
      </p:sp>
      <p:pic>
        <p:nvPicPr>
          <p:cNvPr id="2050" name="Picture 2"/>
          <p:cNvPicPr>
            <a:picLocks noGrp="1" noChangeAspect="1" noChangeArrowheads="1"/>
          </p:cNvPicPr>
          <p:nvPr>
            <p:ph idx="1"/>
          </p:nvPr>
        </p:nvPicPr>
        <p:blipFill>
          <a:blip r:embed="rId2"/>
          <a:srcRect l="8000" b="47068"/>
          <a:stretch>
            <a:fillRect/>
          </a:stretch>
        </p:blipFill>
        <p:spPr bwMode="auto">
          <a:xfrm>
            <a:off x="1447800" y="1219200"/>
            <a:ext cx="5805488" cy="4038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Punnett</a:t>
            </a:r>
            <a:r>
              <a:rPr lang="en-US" sz="2800" dirty="0"/>
              <a:t> squares </a:t>
            </a:r>
          </a:p>
        </p:txBody>
      </p:sp>
      <p:pic>
        <p:nvPicPr>
          <p:cNvPr id="4" name="Picture 2"/>
          <p:cNvPicPr>
            <a:picLocks noGrp="1" noChangeAspect="1" noChangeArrowheads="1"/>
          </p:cNvPicPr>
          <p:nvPr>
            <p:ph idx="1"/>
          </p:nvPr>
        </p:nvPicPr>
        <p:blipFill>
          <a:blip r:embed="rId2"/>
          <a:srcRect l="22812" t="51044" r="15595"/>
          <a:stretch>
            <a:fillRect/>
          </a:stretch>
        </p:blipFill>
        <p:spPr bwMode="auto">
          <a:xfrm>
            <a:off x="2133600" y="1752600"/>
            <a:ext cx="4114800" cy="39544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Schematic representations</a:t>
            </a:r>
            <a:r>
              <a:rPr lang="en-US" dirty="0"/>
              <a:t>. </a:t>
            </a:r>
          </a:p>
        </p:txBody>
      </p:sp>
      <p:pic>
        <p:nvPicPr>
          <p:cNvPr id="4097" name="Picture 1"/>
          <p:cNvPicPr>
            <a:picLocks noGrp="1" noChangeAspect="1" noChangeArrowheads="1"/>
          </p:cNvPicPr>
          <p:nvPr>
            <p:ph idx="1"/>
          </p:nvPr>
        </p:nvPicPr>
        <p:blipFill>
          <a:blip r:embed="rId2"/>
          <a:srcRect/>
          <a:stretch>
            <a:fillRect/>
          </a:stretch>
        </p:blipFill>
        <p:spPr bwMode="auto">
          <a:xfrm>
            <a:off x="2590800" y="1371600"/>
            <a:ext cx="3984384" cy="50809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Dihybrid crosses </a:t>
            </a:r>
          </a:p>
        </p:txBody>
      </p:sp>
      <p:sp>
        <p:nvSpPr>
          <p:cNvPr id="5" name="Content Placeholder 4"/>
          <p:cNvSpPr>
            <a:spLocks noGrp="1"/>
          </p:cNvSpPr>
          <p:nvPr>
            <p:ph idx="1"/>
          </p:nvPr>
        </p:nvSpPr>
        <p:spPr/>
        <p:txBody>
          <a:bodyPr>
            <a:normAutofit lnSpcReduction="10000"/>
          </a:bodyPr>
          <a:lstStyle/>
          <a:p>
            <a:r>
              <a:rPr lang="en-US" sz="2800" dirty="0"/>
              <a:t>A dihybrid cross is between two individuals that have different alleles for two selected traits. </a:t>
            </a:r>
          </a:p>
          <a:p>
            <a:r>
              <a:rPr lang="en-US" sz="2800" dirty="0"/>
              <a:t>A dihybrid cross is used to test for dominant and recessive genes in two separate traits. </a:t>
            </a:r>
          </a:p>
          <a:p>
            <a:r>
              <a:rPr lang="en-US" sz="2800" dirty="0"/>
              <a:t>Mendel used dihybrid crossing to determine if different traits of pea plants, such as flower color and seed shape, were inherited independently. </a:t>
            </a:r>
          </a:p>
          <a:p>
            <a:r>
              <a:rPr lang="en-US" sz="2800" dirty="0"/>
              <a:t>From his experiments, he developed his Second Law: the Law of Independent Assortment or Independent Recombination.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a:noFill/>
        </p:spPr>
        <p:txBody>
          <a:bodyPr>
            <a:normAutofit/>
          </a:bodyPr>
          <a:lstStyle/>
          <a:p>
            <a:r>
              <a:rPr lang="en-US" sz="2800" dirty="0"/>
              <a:t>THE CROSS</a:t>
            </a:r>
          </a:p>
        </p:txBody>
      </p:sp>
      <p:grpSp>
        <p:nvGrpSpPr>
          <p:cNvPr id="2" name="Group 44"/>
          <p:cNvGrpSpPr>
            <a:grpSpLocks/>
          </p:cNvGrpSpPr>
          <p:nvPr/>
        </p:nvGrpSpPr>
        <p:grpSpPr bwMode="auto">
          <a:xfrm>
            <a:off x="1676400" y="1981200"/>
            <a:ext cx="5791200" cy="4114800"/>
            <a:chOff x="1056" y="1248"/>
            <a:chExt cx="3648" cy="2592"/>
          </a:xfrm>
        </p:grpSpPr>
        <p:grpSp>
          <p:nvGrpSpPr>
            <p:cNvPr id="3" name="Group 33"/>
            <p:cNvGrpSpPr>
              <a:grpSpLocks/>
            </p:cNvGrpSpPr>
            <p:nvPr/>
          </p:nvGrpSpPr>
          <p:grpSpPr bwMode="auto">
            <a:xfrm>
              <a:off x="1056" y="1248"/>
              <a:ext cx="3648" cy="2592"/>
              <a:chOff x="1056" y="1248"/>
              <a:chExt cx="3648" cy="2592"/>
            </a:xfrm>
          </p:grpSpPr>
          <p:grpSp>
            <p:nvGrpSpPr>
              <p:cNvPr id="4" name="Group 12"/>
              <p:cNvGrpSpPr>
                <a:grpSpLocks/>
              </p:cNvGrpSpPr>
              <p:nvPr/>
            </p:nvGrpSpPr>
            <p:grpSpPr bwMode="auto">
              <a:xfrm>
                <a:off x="2880" y="2544"/>
                <a:ext cx="1824" cy="1296"/>
                <a:chOff x="2880" y="2544"/>
                <a:chExt cx="1824" cy="1296"/>
              </a:xfrm>
            </p:grpSpPr>
            <p:grpSp>
              <p:nvGrpSpPr>
                <p:cNvPr id="5" name="Group 9"/>
                <p:cNvGrpSpPr>
                  <a:grpSpLocks/>
                </p:cNvGrpSpPr>
                <p:nvPr/>
              </p:nvGrpSpPr>
              <p:grpSpPr bwMode="auto">
                <a:xfrm>
                  <a:off x="2880" y="2544"/>
                  <a:ext cx="1824" cy="1296"/>
                  <a:chOff x="2880" y="2544"/>
                  <a:chExt cx="1824" cy="1296"/>
                </a:xfrm>
              </p:grpSpPr>
              <p:grpSp>
                <p:nvGrpSpPr>
                  <p:cNvPr id="6" name="Group 5"/>
                  <p:cNvGrpSpPr>
                    <a:grpSpLocks/>
                  </p:cNvGrpSpPr>
                  <p:nvPr/>
                </p:nvGrpSpPr>
                <p:grpSpPr bwMode="auto">
                  <a:xfrm>
                    <a:off x="2880" y="2544"/>
                    <a:ext cx="1824" cy="1296"/>
                    <a:chOff x="2880" y="2544"/>
                    <a:chExt cx="1824" cy="1296"/>
                  </a:xfrm>
                </p:grpSpPr>
                <p:sp>
                  <p:nvSpPr>
                    <p:cNvPr id="46144" name="Line 3"/>
                    <p:cNvSpPr>
                      <a:spLocks noChangeShapeType="1"/>
                    </p:cNvSpPr>
                    <p:nvPr/>
                  </p:nvSpPr>
                  <p:spPr bwMode="auto">
                    <a:xfrm>
                      <a:off x="2880" y="2544"/>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45" name="Line 4"/>
                    <p:cNvSpPr>
                      <a:spLocks noChangeShapeType="1"/>
                    </p:cNvSpPr>
                    <p:nvPr/>
                  </p:nvSpPr>
                  <p:spPr bwMode="auto">
                    <a:xfrm>
                      <a:off x="2880" y="2544"/>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nvGrpSpPr>
                  <p:cNvPr id="7" name="Group 8"/>
                  <p:cNvGrpSpPr>
                    <a:grpSpLocks/>
                  </p:cNvGrpSpPr>
                  <p:nvPr/>
                </p:nvGrpSpPr>
                <p:grpSpPr bwMode="auto">
                  <a:xfrm>
                    <a:off x="2880" y="2544"/>
                    <a:ext cx="1824" cy="1296"/>
                    <a:chOff x="2880" y="2544"/>
                    <a:chExt cx="1824" cy="1296"/>
                  </a:xfrm>
                </p:grpSpPr>
                <p:sp>
                  <p:nvSpPr>
                    <p:cNvPr id="46142" name="Line 6"/>
                    <p:cNvSpPr>
                      <a:spLocks noChangeShapeType="1"/>
                    </p:cNvSpPr>
                    <p:nvPr/>
                  </p:nvSpPr>
                  <p:spPr bwMode="auto">
                    <a:xfrm flipV="1">
                      <a:off x="4704" y="2544"/>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43" name="Line 7"/>
                    <p:cNvSpPr>
                      <a:spLocks noChangeShapeType="1"/>
                    </p:cNvSpPr>
                    <p:nvPr/>
                  </p:nvSpPr>
                  <p:spPr bwMode="auto">
                    <a:xfrm flipH="1">
                      <a:off x="2880" y="3840"/>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sp>
              <p:nvSpPr>
                <p:cNvPr id="46138" name="Line 10"/>
                <p:cNvSpPr>
                  <a:spLocks noChangeShapeType="1"/>
                </p:cNvSpPr>
                <p:nvPr/>
              </p:nvSpPr>
              <p:spPr bwMode="auto">
                <a:xfrm>
                  <a:off x="3792" y="2544"/>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39" name="Line 11"/>
                <p:cNvSpPr>
                  <a:spLocks noChangeShapeType="1"/>
                </p:cNvSpPr>
                <p:nvPr/>
              </p:nvSpPr>
              <p:spPr bwMode="auto">
                <a:xfrm>
                  <a:off x="2880" y="3216"/>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nvGrpSpPr>
              <p:cNvPr id="8" name="Group 22"/>
              <p:cNvGrpSpPr>
                <a:grpSpLocks/>
              </p:cNvGrpSpPr>
              <p:nvPr/>
            </p:nvGrpSpPr>
            <p:grpSpPr bwMode="auto">
              <a:xfrm>
                <a:off x="1056" y="2544"/>
                <a:ext cx="1824" cy="1296"/>
                <a:chOff x="1056" y="2544"/>
                <a:chExt cx="1824" cy="1296"/>
              </a:xfrm>
            </p:grpSpPr>
            <p:grpSp>
              <p:nvGrpSpPr>
                <p:cNvPr id="9" name="Group 19"/>
                <p:cNvGrpSpPr>
                  <a:grpSpLocks/>
                </p:cNvGrpSpPr>
                <p:nvPr/>
              </p:nvGrpSpPr>
              <p:grpSpPr bwMode="auto">
                <a:xfrm>
                  <a:off x="1056" y="2544"/>
                  <a:ext cx="1824" cy="1296"/>
                  <a:chOff x="1056" y="2544"/>
                  <a:chExt cx="1824" cy="1296"/>
                </a:xfrm>
              </p:grpSpPr>
              <p:grpSp>
                <p:nvGrpSpPr>
                  <p:cNvPr id="10" name="Group 15"/>
                  <p:cNvGrpSpPr>
                    <a:grpSpLocks/>
                  </p:cNvGrpSpPr>
                  <p:nvPr/>
                </p:nvGrpSpPr>
                <p:grpSpPr bwMode="auto">
                  <a:xfrm>
                    <a:off x="1056" y="2544"/>
                    <a:ext cx="1824" cy="1296"/>
                    <a:chOff x="1056" y="2544"/>
                    <a:chExt cx="1824" cy="1296"/>
                  </a:xfrm>
                </p:grpSpPr>
                <p:sp>
                  <p:nvSpPr>
                    <p:cNvPr id="46135" name="Line 13"/>
                    <p:cNvSpPr>
                      <a:spLocks noChangeShapeType="1"/>
                    </p:cNvSpPr>
                    <p:nvPr/>
                  </p:nvSpPr>
                  <p:spPr bwMode="auto">
                    <a:xfrm>
                      <a:off x="1056" y="2544"/>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36" name="Line 14"/>
                    <p:cNvSpPr>
                      <a:spLocks noChangeShapeType="1"/>
                    </p:cNvSpPr>
                    <p:nvPr/>
                  </p:nvSpPr>
                  <p:spPr bwMode="auto">
                    <a:xfrm>
                      <a:off x="1056" y="2544"/>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nvGrpSpPr>
                  <p:cNvPr id="11" name="Group 18"/>
                  <p:cNvGrpSpPr>
                    <a:grpSpLocks/>
                  </p:cNvGrpSpPr>
                  <p:nvPr/>
                </p:nvGrpSpPr>
                <p:grpSpPr bwMode="auto">
                  <a:xfrm>
                    <a:off x="1056" y="2544"/>
                    <a:ext cx="1824" cy="1296"/>
                    <a:chOff x="1056" y="2544"/>
                    <a:chExt cx="1824" cy="1296"/>
                  </a:xfrm>
                </p:grpSpPr>
                <p:sp>
                  <p:nvSpPr>
                    <p:cNvPr id="46133" name="Line 16"/>
                    <p:cNvSpPr>
                      <a:spLocks noChangeShapeType="1"/>
                    </p:cNvSpPr>
                    <p:nvPr/>
                  </p:nvSpPr>
                  <p:spPr bwMode="auto">
                    <a:xfrm flipV="1">
                      <a:off x="2880" y="2544"/>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34" name="Line 17"/>
                    <p:cNvSpPr>
                      <a:spLocks noChangeShapeType="1"/>
                    </p:cNvSpPr>
                    <p:nvPr/>
                  </p:nvSpPr>
                  <p:spPr bwMode="auto">
                    <a:xfrm flipH="1">
                      <a:off x="1056" y="3840"/>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sp>
              <p:nvSpPr>
                <p:cNvPr id="46129" name="Line 20"/>
                <p:cNvSpPr>
                  <a:spLocks noChangeShapeType="1"/>
                </p:cNvSpPr>
                <p:nvPr/>
              </p:nvSpPr>
              <p:spPr bwMode="auto">
                <a:xfrm>
                  <a:off x="1968" y="2544"/>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30" name="Line 21"/>
                <p:cNvSpPr>
                  <a:spLocks noChangeShapeType="1"/>
                </p:cNvSpPr>
                <p:nvPr/>
              </p:nvSpPr>
              <p:spPr bwMode="auto">
                <a:xfrm>
                  <a:off x="1056" y="3216"/>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nvGrpSpPr>
              <p:cNvPr id="12" name="Group 32"/>
              <p:cNvGrpSpPr>
                <a:grpSpLocks/>
              </p:cNvGrpSpPr>
              <p:nvPr/>
            </p:nvGrpSpPr>
            <p:grpSpPr bwMode="auto">
              <a:xfrm>
                <a:off x="2880" y="1248"/>
                <a:ext cx="1824" cy="1296"/>
                <a:chOff x="2880" y="1248"/>
                <a:chExt cx="1824" cy="1296"/>
              </a:xfrm>
            </p:grpSpPr>
            <p:grpSp>
              <p:nvGrpSpPr>
                <p:cNvPr id="13" name="Group 29"/>
                <p:cNvGrpSpPr>
                  <a:grpSpLocks/>
                </p:cNvGrpSpPr>
                <p:nvPr/>
              </p:nvGrpSpPr>
              <p:grpSpPr bwMode="auto">
                <a:xfrm>
                  <a:off x="2880" y="1248"/>
                  <a:ext cx="1824" cy="1296"/>
                  <a:chOff x="2880" y="1248"/>
                  <a:chExt cx="1824" cy="1296"/>
                </a:xfrm>
              </p:grpSpPr>
              <p:grpSp>
                <p:nvGrpSpPr>
                  <p:cNvPr id="14" name="Group 25"/>
                  <p:cNvGrpSpPr>
                    <a:grpSpLocks/>
                  </p:cNvGrpSpPr>
                  <p:nvPr/>
                </p:nvGrpSpPr>
                <p:grpSpPr bwMode="auto">
                  <a:xfrm>
                    <a:off x="2880" y="1248"/>
                    <a:ext cx="1824" cy="1296"/>
                    <a:chOff x="2880" y="1248"/>
                    <a:chExt cx="1824" cy="1296"/>
                  </a:xfrm>
                </p:grpSpPr>
                <p:sp>
                  <p:nvSpPr>
                    <p:cNvPr id="46126" name="Line 23"/>
                    <p:cNvSpPr>
                      <a:spLocks noChangeShapeType="1"/>
                    </p:cNvSpPr>
                    <p:nvPr/>
                  </p:nvSpPr>
                  <p:spPr bwMode="auto">
                    <a:xfrm>
                      <a:off x="2880" y="1248"/>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27" name="Line 24"/>
                    <p:cNvSpPr>
                      <a:spLocks noChangeShapeType="1"/>
                    </p:cNvSpPr>
                    <p:nvPr/>
                  </p:nvSpPr>
                  <p:spPr bwMode="auto">
                    <a:xfrm>
                      <a:off x="2880" y="1248"/>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nvGrpSpPr>
                  <p:cNvPr id="15" name="Group 28"/>
                  <p:cNvGrpSpPr>
                    <a:grpSpLocks/>
                  </p:cNvGrpSpPr>
                  <p:nvPr/>
                </p:nvGrpSpPr>
                <p:grpSpPr bwMode="auto">
                  <a:xfrm>
                    <a:off x="2880" y="1248"/>
                    <a:ext cx="1824" cy="1296"/>
                    <a:chOff x="2880" y="1248"/>
                    <a:chExt cx="1824" cy="1296"/>
                  </a:xfrm>
                </p:grpSpPr>
                <p:sp>
                  <p:nvSpPr>
                    <p:cNvPr id="46124" name="Line 26"/>
                    <p:cNvSpPr>
                      <a:spLocks noChangeShapeType="1"/>
                    </p:cNvSpPr>
                    <p:nvPr/>
                  </p:nvSpPr>
                  <p:spPr bwMode="auto">
                    <a:xfrm flipV="1">
                      <a:off x="4704" y="1248"/>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25" name="Line 27"/>
                    <p:cNvSpPr>
                      <a:spLocks noChangeShapeType="1"/>
                    </p:cNvSpPr>
                    <p:nvPr/>
                  </p:nvSpPr>
                  <p:spPr bwMode="auto">
                    <a:xfrm flipH="1">
                      <a:off x="2880" y="2544"/>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sp>
              <p:nvSpPr>
                <p:cNvPr id="46120" name="Line 30"/>
                <p:cNvSpPr>
                  <a:spLocks noChangeShapeType="1"/>
                </p:cNvSpPr>
                <p:nvPr/>
              </p:nvSpPr>
              <p:spPr bwMode="auto">
                <a:xfrm>
                  <a:off x="3792" y="1248"/>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21" name="Line 31"/>
                <p:cNvSpPr>
                  <a:spLocks noChangeShapeType="1"/>
                </p:cNvSpPr>
                <p:nvPr/>
              </p:nvSpPr>
              <p:spPr bwMode="auto">
                <a:xfrm>
                  <a:off x="2880" y="1920"/>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grpSp>
          <p:nvGrpSpPr>
            <p:cNvPr id="16" name="Group 43"/>
            <p:cNvGrpSpPr>
              <a:grpSpLocks/>
            </p:cNvGrpSpPr>
            <p:nvPr/>
          </p:nvGrpSpPr>
          <p:grpSpPr bwMode="auto">
            <a:xfrm>
              <a:off x="1056" y="1248"/>
              <a:ext cx="1824" cy="1296"/>
              <a:chOff x="1056" y="1248"/>
              <a:chExt cx="1824" cy="1296"/>
            </a:xfrm>
          </p:grpSpPr>
          <p:grpSp>
            <p:nvGrpSpPr>
              <p:cNvPr id="17" name="Group 40"/>
              <p:cNvGrpSpPr>
                <a:grpSpLocks/>
              </p:cNvGrpSpPr>
              <p:nvPr/>
            </p:nvGrpSpPr>
            <p:grpSpPr bwMode="auto">
              <a:xfrm>
                <a:off x="1056" y="1248"/>
                <a:ext cx="1824" cy="1296"/>
                <a:chOff x="1056" y="1248"/>
                <a:chExt cx="1824" cy="1296"/>
              </a:xfrm>
            </p:grpSpPr>
            <p:grpSp>
              <p:nvGrpSpPr>
                <p:cNvPr id="18" name="Group 36"/>
                <p:cNvGrpSpPr>
                  <a:grpSpLocks/>
                </p:cNvGrpSpPr>
                <p:nvPr/>
              </p:nvGrpSpPr>
              <p:grpSpPr bwMode="auto">
                <a:xfrm>
                  <a:off x="1056" y="1248"/>
                  <a:ext cx="1824" cy="1296"/>
                  <a:chOff x="1056" y="1248"/>
                  <a:chExt cx="1824" cy="1296"/>
                </a:xfrm>
              </p:grpSpPr>
              <p:sp>
                <p:nvSpPr>
                  <p:cNvPr id="46114" name="Line 34"/>
                  <p:cNvSpPr>
                    <a:spLocks noChangeShapeType="1"/>
                  </p:cNvSpPr>
                  <p:nvPr/>
                </p:nvSpPr>
                <p:spPr bwMode="auto">
                  <a:xfrm>
                    <a:off x="1056" y="1248"/>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15" name="Line 35"/>
                  <p:cNvSpPr>
                    <a:spLocks noChangeShapeType="1"/>
                  </p:cNvSpPr>
                  <p:nvPr/>
                </p:nvSpPr>
                <p:spPr bwMode="auto">
                  <a:xfrm>
                    <a:off x="1056" y="1248"/>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nvGrpSpPr>
                <p:cNvPr id="19" name="Group 39"/>
                <p:cNvGrpSpPr>
                  <a:grpSpLocks/>
                </p:cNvGrpSpPr>
                <p:nvPr/>
              </p:nvGrpSpPr>
              <p:grpSpPr bwMode="auto">
                <a:xfrm>
                  <a:off x="1056" y="1248"/>
                  <a:ext cx="1824" cy="1296"/>
                  <a:chOff x="1056" y="1248"/>
                  <a:chExt cx="1824" cy="1296"/>
                </a:xfrm>
              </p:grpSpPr>
              <p:sp>
                <p:nvSpPr>
                  <p:cNvPr id="46112" name="Line 37"/>
                  <p:cNvSpPr>
                    <a:spLocks noChangeShapeType="1"/>
                  </p:cNvSpPr>
                  <p:nvPr/>
                </p:nvSpPr>
                <p:spPr bwMode="auto">
                  <a:xfrm flipV="1">
                    <a:off x="2880" y="1248"/>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13" name="Line 38"/>
                  <p:cNvSpPr>
                    <a:spLocks noChangeShapeType="1"/>
                  </p:cNvSpPr>
                  <p:nvPr/>
                </p:nvSpPr>
                <p:spPr bwMode="auto">
                  <a:xfrm flipH="1">
                    <a:off x="1056" y="2544"/>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sp>
            <p:nvSpPr>
              <p:cNvPr id="46108" name="Line 41"/>
              <p:cNvSpPr>
                <a:spLocks noChangeShapeType="1"/>
              </p:cNvSpPr>
              <p:nvPr/>
            </p:nvSpPr>
            <p:spPr bwMode="auto">
              <a:xfrm>
                <a:off x="1968" y="1248"/>
                <a:ext cx="0" cy="1296"/>
              </a:xfrm>
              <a:prstGeom prst="line">
                <a:avLst/>
              </a:prstGeom>
              <a:noFill/>
              <a:ln w="50800">
                <a:solidFill>
                  <a:schemeClr val="tx2"/>
                </a:solidFill>
                <a:round/>
                <a:headEnd type="none" w="sm" len="sm"/>
                <a:tailEnd type="none" w="sm" len="sm"/>
              </a:ln>
            </p:spPr>
            <p:txBody>
              <a:bodyPr wrap="none" anchor="ctr"/>
              <a:lstStyle/>
              <a:p>
                <a:endParaRPr lang="en-ZA"/>
              </a:p>
            </p:txBody>
          </p:sp>
          <p:sp>
            <p:nvSpPr>
              <p:cNvPr id="46109" name="Line 42"/>
              <p:cNvSpPr>
                <a:spLocks noChangeShapeType="1"/>
              </p:cNvSpPr>
              <p:nvPr/>
            </p:nvSpPr>
            <p:spPr bwMode="auto">
              <a:xfrm>
                <a:off x="1056" y="1920"/>
                <a:ext cx="1824" cy="0"/>
              </a:xfrm>
              <a:prstGeom prst="line">
                <a:avLst/>
              </a:prstGeom>
              <a:noFill/>
              <a:ln w="50800">
                <a:solidFill>
                  <a:schemeClr val="tx2"/>
                </a:solidFill>
                <a:round/>
                <a:headEnd type="none" w="sm" len="sm"/>
                <a:tailEnd type="none" w="sm" len="sm"/>
              </a:ln>
            </p:spPr>
            <p:txBody>
              <a:bodyPr wrap="none" anchor="ctr"/>
              <a:lstStyle/>
              <a:p>
                <a:endParaRPr lang="en-ZA"/>
              </a:p>
            </p:txBody>
          </p:sp>
        </p:grpSp>
      </p:grpSp>
      <p:sp>
        <p:nvSpPr>
          <p:cNvPr id="46084" name="Rectangle 45"/>
          <p:cNvSpPr>
            <a:spLocks noChangeArrowheads="1"/>
          </p:cNvSpPr>
          <p:nvPr/>
        </p:nvSpPr>
        <p:spPr bwMode="auto">
          <a:xfrm>
            <a:off x="1660525" y="1279525"/>
            <a:ext cx="5600700" cy="762000"/>
          </a:xfrm>
          <a:prstGeom prst="rect">
            <a:avLst/>
          </a:prstGeom>
          <a:noFill/>
          <a:ln w="9525">
            <a:noFill/>
            <a:miter lim="800000"/>
            <a:headEnd/>
            <a:tailEnd/>
          </a:ln>
        </p:spPr>
        <p:txBody>
          <a:bodyPr wrap="none" lIns="92075" tIns="46038" rIns="92075" bIns="46038">
            <a:spAutoFit/>
          </a:bodyPr>
          <a:lstStyle/>
          <a:p>
            <a:r>
              <a:rPr lang="en-US" sz="4400">
                <a:solidFill>
                  <a:schemeClr val="hlink"/>
                </a:solidFill>
              </a:rPr>
              <a:t> RY       Ry      rY       ry</a:t>
            </a:r>
          </a:p>
        </p:txBody>
      </p:sp>
      <p:sp>
        <p:nvSpPr>
          <p:cNvPr id="46085" name="Rectangle 46"/>
          <p:cNvSpPr>
            <a:spLocks noChangeArrowheads="1"/>
          </p:cNvSpPr>
          <p:nvPr/>
        </p:nvSpPr>
        <p:spPr bwMode="auto">
          <a:xfrm>
            <a:off x="593725" y="2041525"/>
            <a:ext cx="960438" cy="762000"/>
          </a:xfrm>
          <a:prstGeom prst="rect">
            <a:avLst/>
          </a:prstGeom>
          <a:noFill/>
          <a:ln w="9525">
            <a:noFill/>
            <a:miter lim="800000"/>
            <a:headEnd/>
            <a:tailEnd/>
          </a:ln>
        </p:spPr>
        <p:txBody>
          <a:bodyPr wrap="none" lIns="92075" tIns="46038" rIns="92075" bIns="46038">
            <a:spAutoFit/>
          </a:bodyPr>
          <a:lstStyle/>
          <a:p>
            <a:r>
              <a:rPr lang="en-US" sz="4400">
                <a:solidFill>
                  <a:schemeClr val="hlink"/>
                </a:solidFill>
              </a:rPr>
              <a:t>RY</a:t>
            </a:r>
          </a:p>
        </p:txBody>
      </p:sp>
      <p:sp>
        <p:nvSpPr>
          <p:cNvPr id="46086" name="Rectangle 47"/>
          <p:cNvSpPr>
            <a:spLocks noChangeArrowheads="1"/>
          </p:cNvSpPr>
          <p:nvPr/>
        </p:nvSpPr>
        <p:spPr bwMode="auto">
          <a:xfrm>
            <a:off x="593725" y="3184525"/>
            <a:ext cx="836613" cy="762000"/>
          </a:xfrm>
          <a:prstGeom prst="rect">
            <a:avLst/>
          </a:prstGeom>
          <a:noFill/>
          <a:ln w="9525">
            <a:noFill/>
            <a:miter lim="800000"/>
            <a:headEnd/>
            <a:tailEnd/>
          </a:ln>
        </p:spPr>
        <p:txBody>
          <a:bodyPr wrap="none" lIns="92075" tIns="46038" rIns="92075" bIns="46038">
            <a:spAutoFit/>
          </a:bodyPr>
          <a:lstStyle/>
          <a:p>
            <a:r>
              <a:rPr lang="en-US" sz="4400">
                <a:solidFill>
                  <a:schemeClr val="hlink"/>
                </a:solidFill>
              </a:rPr>
              <a:t>Ry</a:t>
            </a:r>
          </a:p>
        </p:txBody>
      </p:sp>
      <p:sp>
        <p:nvSpPr>
          <p:cNvPr id="46087" name="Rectangle 48"/>
          <p:cNvSpPr>
            <a:spLocks noChangeArrowheads="1"/>
          </p:cNvSpPr>
          <p:nvPr/>
        </p:nvSpPr>
        <p:spPr bwMode="auto">
          <a:xfrm>
            <a:off x="669925" y="4175125"/>
            <a:ext cx="773113" cy="762000"/>
          </a:xfrm>
          <a:prstGeom prst="rect">
            <a:avLst/>
          </a:prstGeom>
          <a:noFill/>
          <a:ln w="9525">
            <a:noFill/>
            <a:miter lim="800000"/>
            <a:headEnd/>
            <a:tailEnd/>
          </a:ln>
        </p:spPr>
        <p:txBody>
          <a:bodyPr wrap="none" lIns="92075" tIns="46038" rIns="92075" bIns="46038">
            <a:spAutoFit/>
          </a:bodyPr>
          <a:lstStyle/>
          <a:p>
            <a:r>
              <a:rPr lang="en-US" sz="4400">
                <a:solidFill>
                  <a:schemeClr val="hlink"/>
                </a:solidFill>
              </a:rPr>
              <a:t>rY</a:t>
            </a:r>
          </a:p>
        </p:txBody>
      </p:sp>
      <p:sp>
        <p:nvSpPr>
          <p:cNvPr id="46088" name="Rectangle 49"/>
          <p:cNvSpPr>
            <a:spLocks noChangeArrowheads="1"/>
          </p:cNvSpPr>
          <p:nvPr/>
        </p:nvSpPr>
        <p:spPr bwMode="auto">
          <a:xfrm>
            <a:off x="746125" y="5318125"/>
            <a:ext cx="649288" cy="762000"/>
          </a:xfrm>
          <a:prstGeom prst="rect">
            <a:avLst/>
          </a:prstGeom>
          <a:noFill/>
          <a:ln w="9525">
            <a:noFill/>
            <a:miter lim="800000"/>
            <a:headEnd/>
            <a:tailEnd/>
          </a:ln>
        </p:spPr>
        <p:txBody>
          <a:bodyPr wrap="none" lIns="92075" tIns="46038" rIns="92075" bIns="46038">
            <a:spAutoFit/>
          </a:bodyPr>
          <a:lstStyle/>
          <a:p>
            <a:r>
              <a:rPr lang="en-US" sz="4400">
                <a:solidFill>
                  <a:schemeClr val="hlink"/>
                </a:solidFill>
              </a:rPr>
              <a:t>ry</a:t>
            </a:r>
          </a:p>
        </p:txBody>
      </p:sp>
      <p:sp>
        <p:nvSpPr>
          <p:cNvPr id="46089" name="Rectangle 50"/>
          <p:cNvSpPr>
            <a:spLocks noChangeArrowheads="1"/>
          </p:cNvSpPr>
          <p:nvPr/>
        </p:nvSpPr>
        <p:spPr bwMode="auto">
          <a:xfrm>
            <a:off x="1660525" y="2132013"/>
            <a:ext cx="14541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0" name="Rectangle 51"/>
          <p:cNvSpPr>
            <a:spLocks noChangeArrowheads="1"/>
          </p:cNvSpPr>
          <p:nvPr/>
        </p:nvSpPr>
        <p:spPr bwMode="auto">
          <a:xfrm>
            <a:off x="3108325" y="2132013"/>
            <a:ext cx="13525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1" name="Rectangle 52"/>
          <p:cNvSpPr>
            <a:spLocks noChangeArrowheads="1"/>
          </p:cNvSpPr>
          <p:nvPr/>
        </p:nvSpPr>
        <p:spPr bwMode="auto">
          <a:xfrm>
            <a:off x="4556125" y="2132013"/>
            <a:ext cx="13017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2" name="Rectangle 53"/>
          <p:cNvSpPr>
            <a:spLocks noChangeArrowheads="1"/>
          </p:cNvSpPr>
          <p:nvPr/>
        </p:nvSpPr>
        <p:spPr bwMode="auto">
          <a:xfrm>
            <a:off x="6003925" y="2132013"/>
            <a:ext cx="12001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3" name="Rectangle 54"/>
          <p:cNvSpPr>
            <a:spLocks noChangeArrowheads="1"/>
          </p:cNvSpPr>
          <p:nvPr/>
        </p:nvSpPr>
        <p:spPr bwMode="auto">
          <a:xfrm>
            <a:off x="1660525" y="3198813"/>
            <a:ext cx="13525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4" name="Rectangle 55"/>
          <p:cNvSpPr>
            <a:spLocks noChangeArrowheads="1"/>
          </p:cNvSpPr>
          <p:nvPr/>
        </p:nvSpPr>
        <p:spPr bwMode="auto">
          <a:xfrm>
            <a:off x="3184525" y="3198813"/>
            <a:ext cx="12509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5" name="Rectangle 56"/>
          <p:cNvSpPr>
            <a:spLocks noChangeArrowheads="1"/>
          </p:cNvSpPr>
          <p:nvPr/>
        </p:nvSpPr>
        <p:spPr bwMode="auto">
          <a:xfrm>
            <a:off x="4632325" y="3198813"/>
            <a:ext cx="12001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6" name="Rectangle 57"/>
          <p:cNvSpPr>
            <a:spLocks noChangeArrowheads="1"/>
          </p:cNvSpPr>
          <p:nvPr/>
        </p:nvSpPr>
        <p:spPr bwMode="auto">
          <a:xfrm>
            <a:off x="6080125" y="3198813"/>
            <a:ext cx="10985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7" name="Rectangle 58"/>
          <p:cNvSpPr>
            <a:spLocks noChangeArrowheads="1"/>
          </p:cNvSpPr>
          <p:nvPr/>
        </p:nvSpPr>
        <p:spPr bwMode="auto">
          <a:xfrm>
            <a:off x="1660525" y="4265613"/>
            <a:ext cx="13017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8" name="Rectangle 59"/>
          <p:cNvSpPr>
            <a:spLocks noChangeArrowheads="1"/>
          </p:cNvSpPr>
          <p:nvPr/>
        </p:nvSpPr>
        <p:spPr bwMode="auto">
          <a:xfrm>
            <a:off x="3108325" y="4265613"/>
            <a:ext cx="12001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099" name="Rectangle 60"/>
          <p:cNvSpPr>
            <a:spLocks noChangeArrowheads="1"/>
          </p:cNvSpPr>
          <p:nvPr/>
        </p:nvSpPr>
        <p:spPr bwMode="auto">
          <a:xfrm>
            <a:off x="4708525" y="4265613"/>
            <a:ext cx="11493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100" name="Rectangle 61"/>
          <p:cNvSpPr>
            <a:spLocks noChangeArrowheads="1"/>
          </p:cNvSpPr>
          <p:nvPr/>
        </p:nvSpPr>
        <p:spPr bwMode="auto">
          <a:xfrm>
            <a:off x="6156325" y="4265613"/>
            <a:ext cx="10477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101" name="Rectangle 62"/>
          <p:cNvSpPr>
            <a:spLocks noChangeArrowheads="1"/>
          </p:cNvSpPr>
          <p:nvPr/>
        </p:nvSpPr>
        <p:spPr bwMode="auto">
          <a:xfrm>
            <a:off x="1736725" y="5408613"/>
            <a:ext cx="12001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102" name="Rectangle 63"/>
          <p:cNvSpPr>
            <a:spLocks noChangeArrowheads="1"/>
          </p:cNvSpPr>
          <p:nvPr/>
        </p:nvSpPr>
        <p:spPr bwMode="auto">
          <a:xfrm>
            <a:off x="3184525" y="5408613"/>
            <a:ext cx="10985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103" name="Rectangle 64"/>
          <p:cNvSpPr>
            <a:spLocks noChangeArrowheads="1"/>
          </p:cNvSpPr>
          <p:nvPr/>
        </p:nvSpPr>
        <p:spPr bwMode="auto">
          <a:xfrm>
            <a:off x="4784725" y="5408613"/>
            <a:ext cx="10477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
        <p:nvSpPr>
          <p:cNvPr id="46104" name="Rectangle 65"/>
          <p:cNvSpPr>
            <a:spLocks noChangeArrowheads="1"/>
          </p:cNvSpPr>
          <p:nvPr/>
        </p:nvSpPr>
        <p:spPr bwMode="auto">
          <a:xfrm>
            <a:off x="6232525" y="5408613"/>
            <a:ext cx="946150" cy="641350"/>
          </a:xfrm>
          <a:prstGeom prst="rect">
            <a:avLst/>
          </a:prstGeom>
          <a:noFill/>
          <a:ln w="9525">
            <a:noFill/>
            <a:miter lim="800000"/>
            <a:headEnd/>
            <a:tailEnd/>
          </a:ln>
        </p:spPr>
        <p:txBody>
          <a:bodyPr wrap="none" lIns="92075" tIns="46038" rIns="92075" bIns="46038">
            <a:spAutoFit/>
          </a:bodyPr>
          <a:lstStyle/>
          <a:p>
            <a:r>
              <a:rPr lang="en-US" sz="3600">
                <a:solidFill>
                  <a:schemeClr val="hlink"/>
                </a:solidFill>
              </a:rPr>
              <a:t>rryy</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1698</Words>
  <Application>Microsoft Office PowerPoint</Application>
  <PresentationFormat>On-screen Show (4:3)</PresentationFormat>
  <Paragraphs>203</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  </vt:lpstr>
      <vt:lpstr>What is genetics? </vt:lpstr>
      <vt:lpstr>Basic Terminology</vt:lpstr>
      <vt:lpstr>Methods to illustrate crosses: </vt:lpstr>
      <vt:lpstr>Diagram</vt:lpstr>
      <vt:lpstr>Punnett squares </vt:lpstr>
      <vt:lpstr>Schematic representations. </vt:lpstr>
      <vt:lpstr>Dihybrid crosses </vt:lpstr>
      <vt:lpstr>THE CROSS</vt:lpstr>
      <vt:lpstr>PowerPoint Presentation</vt:lpstr>
      <vt:lpstr>Quantitative characteristics: </vt:lpstr>
      <vt:lpstr>The pattern of inheritance that leads to different phenotypes </vt:lpstr>
      <vt:lpstr>Incomplete Dominance</vt:lpstr>
      <vt:lpstr>Co-dominance </vt:lpstr>
      <vt:lpstr>Polygenic inheritance </vt:lpstr>
      <vt:lpstr>Epistasis </vt:lpstr>
      <vt:lpstr>Prepotency </vt:lpstr>
      <vt:lpstr>Atavism</vt:lpstr>
      <vt:lpstr>PowerPoint Presentation</vt:lpstr>
      <vt:lpstr>Genetic terminology </vt:lpstr>
      <vt:lpstr>Variation </vt:lpstr>
      <vt:lpstr>Mutation  </vt:lpstr>
      <vt:lpstr>Causes of external causes of variation </vt:lpstr>
      <vt:lpstr>Mutagenic agents . </vt:lpstr>
      <vt:lpstr>Changes in chromosome structure </vt:lpstr>
      <vt:lpstr>Selection :What is selection? Key principles are heritability and biometrics.</vt:lpstr>
      <vt:lpstr>Principles of selection</vt:lpstr>
      <vt:lpstr>Selection methods used by breeders </vt:lpstr>
      <vt:lpstr>Estimated breeding values (EBVs) </vt:lpstr>
      <vt:lpstr>Types of breeding systems </vt:lpstr>
      <vt:lpstr>Genetic engineering or modification </vt:lpstr>
      <vt:lpstr>PowerPoint Presentation</vt:lpstr>
      <vt:lpstr>Aims of genetic modification of animals </vt:lpstr>
      <vt:lpstr>Current uses of genetically modified plants </vt:lpstr>
      <vt:lpstr>The techniques of genetic engineering </vt:lpstr>
      <vt:lpstr>Techniques used to genetically modify plants and animals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MacMaster</dc:creator>
  <cp:lastModifiedBy>Solomon Mdaka</cp:lastModifiedBy>
  <cp:revision>74</cp:revision>
  <dcterms:created xsi:type="dcterms:W3CDTF">2009-04-29T10:12:29Z</dcterms:created>
  <dcterms:modified xsi:type="dcterms:W3CDTF">2020-09-11T14:00:03Z</dcterms:modified>
</cp:coreProperties>
</file>