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4" r:id="rId7"/>
    <p:sldId id="265" r:id="rId8"/>
    <p:sldId id="295" r:id="rId9"/>
    <p:sldId id="271" r:id="rId10"/>
    <p:sldId id="291" r:id="rId11"/>
    <p:sldId id="292" r:id="rId12"/>
    <p:sldId id="266" r:id="rId13"/>
    <p:sldId id="285" r:id="rId14"/>
    <p:sldId id="277" r:id="rId15"/>
    <p:sldId id="286" r:id="rId16"/>
    <p:sldId id="278" r:id="rId17"/>
    <p:sldId id="287" r:id="rId18"/>
    <p:sldId id="280" r:id="rId19"/>
    <p:sldId id="293" r:id="rId20"/>
    <p:sldId id="279" r:id="rId21"/>
    <p:sldId id="288" r:id="rId22"/>
    <p:sldId id="281" r:id="rId23"/>
    <p:sldId id="282" r:id="rId24"/>
    <p:sldId id="296" r:id="rId25"/>
    <p:sldId id="322" r:id="rId26"/>
    <p:sldId id="298" r:id="rId27"/>
    <p:sldId id="307" r:id="rId28"/>
    <p:sldId id="309" r:id="rId29"/>
    <p:sldId id="304" r:id="rId30"/>
    <p:sldId id="305" r:id="rId31"/>
    <p:sldId id="303" r:id="rId32"/>
    <p:sldId id="306" r:id="rId33"/>
    <p:sldId id="308" r:id="rId34"/>
    <p:sldId id="302" r:id="rId35"/>
    <p:sldId id="311" r:id="rId36"/>
    <p:sldId id="313" r:id="rId37"/>
    <p:sldId id="323" r:id="rId38"/>
    <p:sldId id="316" r:id="rId39"/>
    <p:sldId id="300" r:id="rId40"/>
    <p:sldId id="319" r:id="rId41"/>
    <p:sldId id="284" r:id="rId42"/>
    <p:sldId id="314" r:id="rId43"/>
    <p:sldId id="315" r:id="rId44"/>
    <p:sldId id="321" r:id="rId45"/>
    <p:sldId id="318" r:id="rId46"/>
    <p:sldId id="317" r:id="rId47"/>
    <p:sldId id="320" r:id="rId48"/>
    <p:sldId id="324" r:id="rId49"/>
    <p:sldId id="325" r:id="rId50"/>
    <p:sldId id="28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E18514-F01D-4A62-9009-7EB29D8FC8E8}">
          <p14:sldIdLst>
            <p14:sldId id="256"/>
            <p14:sldId id="257"/>
            <p14:sldId id="262"/>
            <p14:sldId id="260"/>
            <p14:sldId id="263"/>
            <p14:sldId id="264"/>
            <p14:sldId id="265"/>
          </p14:sldIdLst>
        </p14:section>
        <p14:section name="Untitled Section" id="{E390CD58-1E40-48B7-8E99-D3EA2B1BA2FC}">
          <p14:sldIdLst>
            <p14:sldId id="295"/>
            <p14:sldId id="271"/>
            <p14:sldId id="291"/>
            <p14:sldId id="292"/>
            <p14:sldId id="266"/>
            <p14:sldId id="285"/>
            <p14:sldId id="277"/>
            <p14:sldId id="286"/>
            <p14:sldId id="278"/>
            <p14:sldId id="287"/>
            <p14:sldId id="280"/>
            <p14:sldId id="293"/>
            <p14:sldId id="279"/>
            <p14:sldId id="288"/>
            <p14:sldId id="281"/>
            <p14:sldId id="282"/>
            <p14:sldId id="296"/>
            <p14:sldId id="322"/>
            <p14:sldId id="298"/>
            <p14:sldId id="307"/>
            <p14:sldId id="309"/>
            <p14:sldId id="304"/>
            <p14:sldId id="305"/>
            <p14:sldId id="303"/>
            <p14:sldId id="306"/>
            <p14:sldId id="308"/>
            <p14:sldId id="302"/>
            <p14:sldId id="311"/>
            <p14:sldId id="313"/>
            <p14:sldId id="323"/>
            <p14:sldId id="316"/>
            <p14:sldId id="300"/>
            <p14:sldId id="319"/>
            <p14:sldId id="284"/>
            <p14:sldId id="314"/>
            <p14:sldId id="315"/>
            <p14:sldId id="321"/>
            <p14:sldId id="318"/>
            <p14:sldId id="317"/>
            <p14:sldId id="320"/>
            <p14:sldId id="324"/>
            <p14:sldId id="325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 autoAdjust="0"/>
    <p:restoredTop sz="94342" autoAdjust="0"/>
  </p:normalViewPr>
  <p:slideViewPr>
    <p:cSldViewPr snapToGrid="0">
      <p:cViewPr varScale="1">
        <p:scale>
          <a:sx n="63" d="100"/>
          <a:sy n="63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2020/07/27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2020/07/27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0EAB1-535E-42B5-83A2-DCB626ADC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/>
              <a:t>Sonvanger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3AACAD-EFC8-4975-A1E3-B88F2B5CB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Valiant Swart</a:t>
            </a:r>
          </a:p>
          <a:p>
            <a:r>
              <a:rPr lang="en-ZA" dirty="0"/>
              <a:t>SAAMGESTEL DEUR: Adele Bosch, Vakadviseur, NMB zone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FB74F2-61DA-4521-8DC4-D626C864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779" y="3376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EF843-21AD-4E77-92FC-E85FAF41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9C1BE3-C3FB-4312-BED0-79657B4B6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56760"/>
              </p:ext>
            </p:extLst>
          </p:nvPr>
        </p:nvGraphicFramePr>
        <p:xfrm>
          <a:off x="627017" y="792480"/>
          <a:ext cx="10329679" cy="489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823">
                  <a:extLst>
                    <a:ext uri="{9D8B030D-6E8A-4147-A177-3AD203B41FA5}">
                      <a16:colId xmlns:a16="http://schemas.microsoft.com/office/drawing/2014/main" xmlns="" val="246588228"/>
                    </a:ext>
                  </a:extLst>
                </a:gridCol>
                <a:gridCol w="4616856">
                  <a:extLst>
                    <a:ext uri="{9D8B030D-6E8A-4147-A177-3AD203B41FA5}">
                      <a16:colId xmlns:a16="http://schemas.microsoft.com/office/drawing/2014/main" xmlns="" val="2972522737"/>
                    </a:ext>
                  </a:extLst>
                </a:gridCol>
              </a:tblGrid>
              <a:tr h="1132695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vang</a:t>
                      </a:r>
                      <a:endParaRPr lang="en-ZA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Die ma is die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spreker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Die son =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vreugde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Die “lig” in haar lewe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185761"/>
                  </a:ext>
                </a:extLst>
              </a:tr>
              <a:tr h="1166962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 in die huis waar ons die son kan hang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Die seun se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, want nou is dit ‘n plek </a:t>
                      </a:r>
                      <a:r>
                        <a:rPr lang="en-ZA" dirty="0" err="1"/>
                        <a:t>vol</a:t>
                      </a:r>
                      <a:r>
                        <a:rPr lang="en-ZA" dirty="0"/>
                        <a:t> hartseer.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97071"/>
                  </a:ext>
                </a:extLst>
              </a:tr>
              <a:tr h="1409794">
                <a:tc>
                  <a:txBody>
                    <a:bodyPr/>
                    <a:lstStyle/>
                    <a:p>
                      <a:r>
                        <a:rPr lang="en-ZA" dirty="0"/>
                        <a:t>dit is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by die </a:t>
                      </a:r>
                      <a:r>
                        <a:rPr lang="en-ZA" dirty="0" err="1"/>
                        <a:t>venster</a:t>
                      </a:r>
                      <a:r>
                        <a:rPr lang="en-ZA" dirty="0"/>
                        <a:t> in die </a:t>
                      </a:r>
                      <a:r>
                        <a:rPr lang="en-ZA" dirty="0" err="1"/>
                        <a:t>middel</a:t>
                      </a:r>
                      <a:r>
                        <a:rPr lang="en-ZA" dirty="0"/>
                        <a:t> van die </a:t>
                      </a:r>
                      <a:r>
                        <a:rPr lang="en-ZA" dirty="0" err="1"/>
                        <a:t>dag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Letterlik=Dit is </a:t>
                      </a:r>
                      <a:r>
                        <a:rPr lang="en-ZA" dirty="0" err="1"/>
                        <a:t>eintlik</a:t>
                      </a:r>
                      <a:r>
                        <a:rPr lang="en-ZA" dirty="0"/>
                        <a:t> die tyd wanneer die son op sy </a:t>
                      </a:r>
                      <a:r>
                        <a:rPr lang="en-ZA" dirty="0" err="1"/>
                        <a:t>helderste</a:t>
                      </a:r>
                      <a:r>
                        <a:rPr lang="en-ZA" dirty="0"/>
                        <a:t> is, maar </a:t>
                      </a:r>
                      <a:r>
                        <a:rPr lang="en-ZA" dirty="0" err="1"/>
                        <a:t>selfs</a:t>
                      </a:r>
                      <a:r>
                        <a:rPr lang="en-ZA" dirty="0"/>
                        <a:t> dan is dit vir haar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.</a:t>
                      </a:r>
                    </a:p>
                    <a:p>
                      <a:r>
                        <a:rPr lang="en-ZA" dirty="0"/>
                        <a:t>figuurlik= na haar seun se dood, is dit vir haar </a:t>
                      </a:r>
                      <a:r>
                        <a:rPr lang="en-ZA" dirty="0" err="1"/>
                        <a:t>donker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661347"/>
                  </a:ext>
                </a:extLst>
              </a:tr>
              <a:tr h="1132695">
                <a:tc>
                  <a:txBody>
                    <a:bodyPr/>
                    <a:lstStyle/>
                    <a:p>
                      <a:r>
                        <a:rPr lang="en-ZA" dirty="0" err="1"/>
                        <a:t>onthou</a:t>
                      </a:r>
                      <a:r>
                        <a:rPr lang="en-ZA" dirty="0"/>
                        <a:t> jy nog hoe </a:t>
                      </a:r>
                      <a:r>
                        <a:rPr lang="en-ZA" dirty="0" err="1"/>
                        <a:t>helder</a:t>
                      </a:r>
                      <a:r>
                        <a:rPr lang="en-ZA" dirty="0"/>
                        <a:t> die son kon 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Die </a:t>
                      </a:r>
                      <a:r>
                        <a:rPr lang="en-ZA" dirty="0" err="1"/>
                        <a:t>herinnering</a:t>
                      </a:r>
                      <a:r>
                        <a:rPr lang="en-ZA" dirty="0"/>
                        <a:t> aan die seun se </a:t>
                      </a:r>
                      <a:r>
                        <a:rPr lang="en-ZA" dirty="0" err="1"/>
                        <a:t>gelag</a:t>
                      </a:r>
                      <a:r>
                        <a:rPr lang="en-ZA" dirty="0"/>
                        <a:t>. </a:t>
                      </a:r>
                    </a:p>
                    <a:p>
                      <a:r>
                        <a:rPr lang="en-ZA" dirty="0"/>
                        <a:t>Die </a:t>
                      </a:r>
                      <a:r>
                        <a:rPr lang="en-ZA" dirty="0" err="1"/>
                        <a:t>vrolike</a:t>
                      </a:r>
                      <a:r>
                        <a:rPr lang="en-ZA" dirty="0"/>
                        <a:t> tye.</a:t>
                      </a:r>
                    </a:p>
                    <a:p>
                      <a:r>
                        <a:rPr lang="en-ZA" dirty="0"/>
                        <a:t>Sy deel haar </a:t>
                      </a:r>
                      <a:r>
                        <a:rPr lang="en-ZA" dirty="0" err="1"/>
                        <a:t>herinneringe</a:t>
                      </a:r>
                      <a:r>
                        <a:rPr lang="en-ZA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601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B7287-5684-4951-A93D-279270A2E0C1}"/>
              </a:ext>
            </a:extLst>
          </p:cNvPr>
          <p:cNvSpPr txBox="1"/>
          <p:nvPr/>
        </p:nvSpPr>
        <p:spPr>
          <a:xfrm>
            <a:off x="505098" y="-273650"/>
            <a:ext cx="9919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400" dirty="0"/>
          </a:p>
          <a:p>
            <a:r>
              <a:rPr lang="en-Z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4.  INHOUD</a:t>
            </a:r>
          </a:p>
        </p:txBody>
      </p:sp>
    </p:spTree>
    <p:extLst>
      <p:ext uri="{BB962C8B-B14F-4D97-AF65-F5344CB8AC3E}">
        <p14:creationId xmlns:p14="http://schemas.microsoft.com/office/powerpoint/2010/main" val="64370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303773-B8D0-458F-B22C-19224208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09" y="1270363"/>
            <a:ext cx="6156959" cy="47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8534EAB-EF65-4A2C-8DE8-7B1D7792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04212"/>
              </p:ext>
            </p:extLst>
          </p:nvPr>
        </p:nvGraphicFramePr>
        <p:xfrm>
          <a:off x="775063" y="940526"/>
          <a:ext cx="10699542" cy="44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068">
                  <a:extLst>
                    <a:ext uri="{9D8B030D-6E8A-4147-A177-3AD203B41FA5}">
                      <a16:colId xmlns:a16="http://schemas.microsoft.com/office/drawing/2014/main" xmlns="" val="2297101453"/>
                    </a:ext>
                  </a:extLst>
                </a:gridCol>
                <a:gridCol w="3415474">
                  <a:extLst>
                    <a:ext uri="{9D8B030D-6E8A-4147-A177-3AD203B41FA5}">
                      <a16:colId xmlns:a16="http://schemas.microsoft.com/office/drawing/2014/main" xmlns="" val="3659421936"/>
                    </a:ext>
                  </a:extLst>
                </a:gridCol>
              </a:tblGrid>
              <a:tr h="1075818">
                <a:tc>
                  <a:txBody>
                    <a:bodyPr/>
                    <a:lstStyle/>
                    <a:p>
                      <a:r>
                        <a:rPr lang="en-ZA" sz="2800" b="0" dirty="0">
                          <a:solidFill>
                            <a:schemeClr val="bg1"/>
                          </a:solidFill>
                        </a:rPr>
                        <a:t>kyk of jy vir my die son kan bring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Sy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begeer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weer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vreugde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en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verligting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van die hartseer.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591704"/>
                  </a:ext>
                </a:extLst>
              </a:tr>
              <a:tr h="1075818">
                <a:tc>
                  <a:txBody>
                    <a:bodyPr/>
                    <a:lstStyle/>
                    <a:p>
                      <a:r>
                        <a:rPr lang="en-ZA" sz="2800" dirty="0" err="1"/>
                        <a:t>daar’s</a:t>
                      </a:r>
                      <a:r>
                        <a:rPr lang="en-ZA" sz="2800" dirty="0"/>
                        <a:t> ‘n liedjie in die </a:t>
                      </a:r>
                      <a:r>
                        <a:rPr lang="en-ZA" sz="2800" dirty="0" err="1"/>
                        <a:t>gange</a:t>
                      </a:r>
                      <a:r>
                        <a:rPr lang="en-ZA" sz="2800" dirty="0"/>
                        <a:t> wat die son kan 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Sy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onthou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hoe hy in die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gange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gesing 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900681"/>
                  </a:ext>
                </a:extLst>
              </a:tr>
              <a:tr h="1141116">
                <a:tc>
                  <a:txBody>
                    <a:bodyPr/>
                    <a:lstStyle/>
                    <a:p>
                      <a:r>
                        <a:rPr lang="en-ZA" sz="2800" dirty="0"/>
                        <a:t>dis </a:t>
                      </a:r>
                      <a:r>
                        <a:rPr lang="en-ZA" sz="2800" dirty="0" err="1"/>
                        <a:t>stil</a:t>
                      </a:r>
                      <a:r>
                        <a:rPr lang="en-ZA" sz="2800" dirty="0"/>
                        <a:t> in die </a:t>
                      </a:r>
                      <a:r>
                        <a:rPr lang="en-ZA" sz="2800" dirty="0" err="1"/>
                        <a:t>hoeke</a:t>
                      </a:r>
                      <a:r>
                        <a:rPr lang="en-ZA" sz="2800" dirty="0"/>
                        <a:t> hierdie </a:t>
                      </a:r>
                      <a:r>
                        <a:rPr lang="en-ZA" sz="2800" dirty="0" err="1"/>
                        <a:t>koue</a:t>
                      </a:r>
                      <a:r>
                        <a:rPr lang="en-ZA" sz="2800" dirty="0"/>
                        <a:t> </a:t>
                      </a:r>
                      <a:r>
                        <a:rPr lang="en-ZA" sz="2800" dirty="0" err="1"/>
                        <a:t>seisoen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Dis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stil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in die huis na sy dood.</a:t>
                      </a:r>
                    </a:p>
                    <a:p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Letterlik= winter</a:t>
                      </a:r>
                    </a:p>
                    <a:p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Figuurlik = die hartseer en die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verlange</a:t>
                      </a:r>
                      <a:endParaRPr lang="en-ZA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399323"/>
                  </a:ext>
                </a:extLst>
              </a:tr>
              <a:tr h="1075818">
                <a:tc>
                  <a:txBody>
                    <a:bodyPr/>
                    <a:lstStyle/>
                    <a:p>
                      <a:r>
                        <a:rPr lang="en-ZA" sz="2800" dirty="0"/>
                        <a:t>kan jy sien wat die wind en die </a:t>
                      </a:r>
                      <a:r>
                        <a:rPr lang="en-ZA" sz="2800" dirty="0" err="1"/>
                        <a:t>reën</a:t>
                      </a:r>
                      <a:r>
                        <a:rPr lang="en-ZA" sz="2800" dirty="0"/>
                        <a:t> aan my doen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Die invloed wat sy </a:t>
                      </a:r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selfdood</a:t>
                      </a:r>
                      <a:r>
                        <a:rPr lang="en-ZA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op haar 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094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2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9B8E48-E072-411D-99A4-A4668607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20" y="1059366"/>
            <a:ext cx="7225990" cy="50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166991E-43A8-42B4-86FE-7DE4047FC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4921"/>
              </p:ext>
            </p:extLst>
          </p:nvPr>
        </p:nvGraphicFramePr>
        <p:xfrm>
          <a:off x="957943" y="719666"/>
          <a:ext cx="10170974" cy="585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640">
                  <a:extLst>
                    <a:ext uri="{9D8B030D-6E8A-4147-A177-3AD203B41FA5}">
                      <a16:colId xmlns:a16="http://schemas.microsoft.com/office/drawing/2014/main" xmlns="" val="2330025239"/>
                    </a:ext>
                  </a:extLst>
                </a:gridCol>
                <a:gridCol w="5050334">
                  <a:extLst>
                    <a:ext uri="{9D8B030D-6E8A-4147-A177-3AD203B41FA5}">
                      <a16:colId xmlns:a16="http://schemas.microsoft.com/office/drawing/2014/main" xmlns="" val="1264320058"/>
                    </a:ext>
                  </a:extLst>
                </a:gridCol>
              </a:tblGrid>
              <a:tr h="671113">
                <a:tc>
                  <a:txBody>
                    <a:bodyPr/>
                    <a:lstStyle/>
                    <a:p>
                      <a:r>
                        <a:rPr lang="en-ZA" b="0" i="1" dirty="0" err="1">
                          <a:solidFill>
                            <a:schemeClr val="bg1"/>
                          </a:solidFill>
                        </a:rPr>
                        <a:t>sonvanger</a:t>
                      </a:r>
                      <a:endParaRPr lang="en-ZA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Spreek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dit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direk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aan.  Herhaal die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titel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Die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refrein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word herhaal om die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boodskap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te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versterk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540709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ek</a:t>
                      </a:r>
                      <a:r>
                        <a:rPr lang="en-ZA" i="1" dirty="0"/>
                        <a:t> vra jou </a:t>
                      </a:r>
                      <a:r>
                        <a:rPr lang="en-ZA" i="1" dirty="0" err="1"/>
                        <a:t>mooi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smeek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/pleit/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soebat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692196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laat hom weer vir my kom </a:t>
                      </a:r>
                      <a:r>
                        <a:rPr lang="en-ZA" i="1" dirty="0" err="1"/>
                        <a:t>skyn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hom= die son of die seun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003523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sonvanger</a:t>
                      </a:r>
                      <a:r>
                        <a:rPr lang="en-ZA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beklemtoon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709039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laat my verstaan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Sy sukkel om te verstaan hoekom hy dit gedoen het. Sy wil ‘n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verduideliking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hê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649540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hoe ‘n somer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Hy was nog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jonk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, in die somer van sy lewe.  Die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vreugde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het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skielik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uit haar lewe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verdwyn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4932936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sommerso</a:t>
                      </a:r>
                      <a:r>
                        <a:rPr lang="en-ZA" i="1" dirty="0"/>
                        <a:t> in die </a:t>
                      </a:r>
                      <a:r>
                        <a:rPr lang="en-ZA" i="1" dirty="0" err="1"/>
                        <a:t>niet</a:t>
                      </a:r>
                      <a:r>
                        <a:rPr lang="en-ZA" i="1" dirty="0"/>
                        <a:t> kan </a:t>
                      </a:r>
                      <a:r>
                        <a:rPr lang="en-ZA" i="1" dirty="0" err="1"/>
                        <a:t>verdwyn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So vining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heeltemal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wegraak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39538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en laat hom </a:t>
                      </a:r>
                      <a:r>
                        <a:rPr lang="en-ZA" i="1" dirty="0" err="1"/>
                        <a:t>skyn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Die son sal help om die somer terug te bring en haar hartseer minder te maak. Dit sal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makliker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wees om sy dood te verwerk.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51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86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66FB39-8547-4A3F-B69F-89D826D3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8" y="1081668"/>
            <a:ext cx="8742555" cy="50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DB4286C-D94F-4270-B303-169A2B8A6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43864"/>
              </p:ext>
            </p:extLst>
          </p:nvPr>
        </p:nvGraphicFramePr>
        <p:xfrm>
          <a:off x="748937" y="802888"/>
          <a:ext cx="10491492" cy="496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977">
                  <a:extLst>
                    <a:ext uri="{9D8B030D-6E8A-4147-A177-3AD203B41FA5}">
                      <a16:colId xmlns:a16="http://schemas.microsoft.com/office/drawing/2014/main" xmlns="" val="4272197242"/>
                    </a:ext>
                  </a:extLst>
                </a:gridCol>
                <a:gridCol w="5231515">
                  <a:extLst>
                    <a:ext uri="{9D8B030D-6E8A-4147-A177-3AD203B41FA5}">
                      <a16:colId xmlns:a16="http://schemas.microsoft.com/office/drawing/2014/main" xmlns="" val="3793275430"/>
                    </a:ext>
                  </a:extLst>
                </a:gridCol>
              </a:tblGrid>
              <a:tr h="1240574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Sy vra, ‘n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versoek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, ‘n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begeerte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158843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huisie</a:t>
                      </a:r>
                      <a:r>
                        <a:rPr lang="en-ZA" dirty="0"/>
                        <a:t> in my hart waar die son kan 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‘n klein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plekkie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161086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/>
                        <a:t>kyk of jy vir my die son kan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Sy klink nou meer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desperaat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748258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plekkie</a:t>
                      </a:r>
                      <a:r>
                        <a:rPr lang="en-ZA" dirty="0"/>
                        <a:t> in die son waar die son kan speel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Soos sy saam met die seun in sy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kinderjare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gespeel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het</a:t>
                      </a:r>
                      <a:r>
                        <a:rPr lang="en-ZA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9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82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0C8D3F-1E63-4370-B0F4-37489EDD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49" y="1048215"/>
            <a:ext cx="6545766" cy="50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166991E-43A8-42B4-86FE-7DE4047FC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33473"/>
              </p:ext>
            </p:extLst>
          </p:nvPr>
        </p:nvGraphicFramePr>
        <p:xfrm>
          <a:off x="1081667" y="719666"/>
          <a:ext cx="10047250" cy="536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625">
                  <a:extLst>
                    <a:ext uri="{9D8B030D-6E8A-4147-A177-3AD203B41FA5}">
                      <a16:colId xmlns:a16="http://schemas.microsoft.com/office/drawing/2014/main" xmlns="" val="2330025239"/>
                    </a:ext>
                  </a:extLst>
                </a:gridCol>
                <a:gridCol w="5023625">
                  <a:extLst>
                    <a:ext uri="{9D8B030D-6E8A-4147-A177-3AD203B41FA5}">
                      <a16:colId xmlns:a16="http://schemas.microsoft.com/office/drawing/2014/main" xmlns="" val="1264320058"/>
                    </a:ext>
                  </a:extLst>
                </a:gridCol>
              </a:tblGrid>
              <a:tr h="671113">
                <a:tc>
                  <a:txBody>
                    <a:bodyPr/>
                    <a:lstStyle/>
                    <a:p>
                      <a:r>
                        <a:rPr lang="en-ZA" b="0" i="1" dirty="0" err="1">
                          <a:solidFill>
                            <a:schemeClr val="bg1"/>
                          </a:solidFill>
                        </a:rPr>
                        <a:t>sonvanger</a:t>
                      </a:r>
                      <a:endParaRPr lang="en-ZA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Spreek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die person of voorwerp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direk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540709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ek</a:t>
                      </a:r>
                      <a:r>
                        <a:rPr lang="en-ZA" i="1" dirty="0"/>
                        <a:t> vra jou </a:t>
                      </a:r>
                      <a:r>
                        <a:rPr lang="en-ZA" i="1" dirty="0" err="1"/>
                        <a:t>mooi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smeek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/pleit/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soebat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692196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laat hom weer vir my kom </a:t>
                      </a:r>
                      <a:r>
                        <a:rPr lang="en-ZA" i="1" dirty="0" err="1"/>
                        <a:t>skyn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hom= die son of die seun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003523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sonvanger</a:t>
                      </a:r>
                      <a:r>
                        <a:rPr lang="en-ZA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Spreek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weer 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709039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laat my verstaan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Sy sukkel om te verstaan hoekom hy dit gedoen het. Sy wil ‘n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verduideliking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hê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649540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hoe ‘n somer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Hy was nog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jonk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, in die somer van sy lewe.  Die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vreugde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het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skielik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uit haar lewe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verdwyn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4932936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sommerso</a:t>
                      </a:r>
                      <a:r>
                        <a:rPr lang="en-ZA" i="1" dirty="0"/>
                        <a:t> in die </a:t>
                      </a:r>
                      <a:r>
                        <a:rPr lang="en-ZA" i="1" dirty="0" err="1"/>
                        <a:t>niet</a:t>
                      </a:r>
                      <a:r>
                        <a:rPr lang="en-ZA" i="1" dirty="0"/>
                        <a:t> kan </a:t>
                      </a:r>
                      <a:r>
                        <a:rPr lang="en-ZA" i="1" dirty="0" err="1"/>
                        <a:t>verdwyn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So vining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heeltemal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wegraak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39538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en laat hom </a:t>
                      </a:r>
                      <a:r>
                        <a:rPr lang="en-ZA" i="1" dirty="0" err="1"/>
                        <a:t>skyn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51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80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76C25D-3144-447F-849E-CAA2F477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B1547D-3020-4206-BCF0-A2B687A4389B}"/>
              </a:ext>
            </a:extLst>
          </p:cNvPr>
          <p:cNvSpPr txBox="1"/>
          <p:nvPr/>
        </p:nvSpPr>
        <p:spPr>
          <a:xfrm>
            <a:off x="1244600" y="787400"/>
            <a:ext cx="978746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 GEDIG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>kyk of jy vir my die son kan </a:t>
            </a:r>
            <a:r>
              <a:rPr lang="en-ZA" sz="3200" dirty="0" err="1"/>
              <a:t>vang</a:t>
            </a:r>
            <a:endParaRPr lang="en-ZA" sz="3200" dirty="0"/>
          </a:p>
          <a:p>
            <a:r>
              <a:rPr lang="en-ZA" sz="3200" dirty="0" err="1"/>
              <a:t>daar’s</a:t>
            </a:r>
            <a:r>
              <a:rPr lang="en-ZA" sz="3200" dirty="0"/>
              <a:t> ‘n </a:t>
            </a:r>
            <a:r>
              <a:rPr lang="en-ZA" sz="3200" dirty="0" err="1"/>
              <a:t>kamer</a:t>
            </a:r>
            <a:r>
              <a:rPr lang="en-ZA" sz="3200" dirty="0"/>
              <a:t> in die huis waar ons die son kan hang</a:t>
            </a:r>
          </a:p>
          <a:p>
            <a:r>
              <a:rPr lang="en-ZA" sz="3200" dirty="0"/>
              <a:t>dis </a:t>
            </a:r>
            <a:r>
              <a:rPr lang="en-ZA" sz="3200" dirty="0" err="1"/>
              <a:t>donker</a:t>
            </a:r>
            <a:r>
              <a:rPr lang="en-ZA" sz="3200" dirty="0"/>
              <a:t> by die </a:t>
            </a:r>
            <a:r>
              <a:rPr lang="en-ZA" sz="3200" dirty="0" err="1"/>
              <a:t>venster</a:t>
            </a:r>
            <a:r>
              <a:rPr lang="en-ZA" sz="3200" dirty="0"/>
              <a:t> in die </a:t>
            </a:r>
            <a:r>
              <a:rPr lang="en-ZA" sz="3200" dirty="0" err="1"/>
              <a:t>middel</a:t>
            </a:r>
            <a:r>
              <a:rPr lang="en-ZA" sz="3200" dirty="0"/>
              <a:t> van die </a:t>
            </a:r>
            <a:r>
              <a:rPr lang="en-ZA" sz="3200" dirty="0" err="1"/>
              <a:t>dag</a:t>
            </a:r>
            <a:endParaRPr lang="en-ZA" sz="3200" dirty="0"/>
          </a:p>
          <a:p>
            <a:r>
              <a:rPr lang="en-ZA" sz="3200" dirty="0" err="1"/>
              <a:t>onthou</a:t>
            </a:r>
            <a:r>
              <a:rPr lang="en-ZA" sz="3200" dirty="0"/>
              <a:t> jy hoe </a:t>
            </a:r>
            <a:r>
              <a:rPr lang="en-ZA" sz="3200" dirty="0" err="1"/>
              <a:t>helder</a:t>
            </a:r>
            <a:r>
              <a:rPr lang="en-ZA" sz="3200" dirty="0"/>
              <a:t> die </a:t>
            </a:r>
            <a:r>
              <a:rPr lang="en-ZA" sz="3200" dirty="0" err="1"/>
              <a:t>kamer</a:t>
            </a:r>
            <a:r>
              <a:rPr lang="en-ZA" sz="3200" dirty="0"/>
              <a:t> kon lag</a:t>
            </a:r>
          </a:p>
          <a:p>
            <a:endParaRPr lang="en-ZA" sz="3200" dirty="0"/>
          </a:p>
          <a:p>
            <a:r>
              <a:rPr lang="en-ZA" sz="3200" dirty="0"/>
              <a:t>kyk of jy vir my die son kan bring</a:t>
            </a:r>
          </a:p>
          <a:p>
            <a:r>
              <a:rPr lang="en-ZA" sz="3200" dirty="0" err="1"/>
              <a:t>daar’s</a:t>
            </a:r>
            <a:r>
              <a:rPr lang="en-ZA" sz="3200" dirty="0"/>
              <a:t> ‘n liedjie in die </a:t>
            </a:r>
            <a:r>
              <a:rPr lang="en-ZA" sz="3200" dirty="0" err="1"/>
              <a:t>gange</a:t>
            </a:r>
            <a:r>
              <a:rPr lang="en-ZA" sz="3200" dirty="0"/>
              <a:t> wat die son kan sing</a:t>
            </a:r>
          </a:p>
          <a:p>
            <a:r>
              <a:rPr lang="en-ZA" sz="3200" dirty="0"/>
              <a:t>dis </a:t>
            </a:r>
            <a:r>
              <a:rPr lang="en-ZA" sz="3200" dirty="0" err="1"/>
              <a:t>stil</a:t>
            </a:r>
            <a:r>
              <a:rPr lang="en-ZA" sz="3200" dirty="0"/>
              <a:t> in die </a:t>
            </a:r>
            <a:r>
              <a:rPr lang="en-ZA" sz="3200" dirty="0" err="1"/>
              <a:t>hoeke</a:t>
            </a:r>
            <a:r>
              <a:rPr lang="en-ZA" sz="3200" dirty="0"/>
              <a:t> hierdie </a:t>
            </a:r>
            <a:r>
              <a:rPr lang="en-ZA" sz="3200" dirty="0" err="1"/>
              <a:t>koue</a:t>
            </a:r>
            <a:r>
              <a:rPr lang="en-ZA" sz="3200" dirty="0"/>
              <a:t> </a:t>
            </a:r>
            <a:r>
              <a:rPr lang="en-ZA" sz="3200" dirty="0" err="1"/>
              <a:t>seisoen</a:t>
            </a:r>
            <a:endParaRPr lang="en-ZA" sz="3200" dirty="0"/>
          </a:p>
          <a:p>
            <a:r>
              <a:rPr lang="en-ZA" sz="3200" dirty="0"/>
              <a:t>kan jy sien wat die wind en die </a:t>
            </a:r>
            <a:r>
              <a:rPr lang="en-ZA" sz="3200" dirty="0" err="1"/>
              <a:t>reën</a:t>
            </a:r>
            <a:r>
              <a:rPr lang="en-ZA" sz="3200" dirty="0"/>
              <a:t> aan my doen</a:t>
            </a:r>
          </a:p>
          <a:p>
            <a:endParaRPr lang="en-ZA" sz="3200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182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3581DF5-7FF3-44FF-8643-862DBF2B0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09762"/>
              </p:ext>
            </p:extLst>
          </p:nvPr>
        </p:nvGraphicFramePr>
        <p:xfrm>
          <a:off x="1572322" y="719666"/>
          <a:ext cx="8587678" cy="49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839">
                  <a:extLst>
                    <a:ext uri="{9D8B030D-6E8A-4147-A177-3AD203B41FA5}">
                      <a16:colId xmlns:a16="http://schemas.microsoft.com/office/drawing/2014/main" xmlns="" val="1312346156"/>
                    </a:ext>
                  </a:extLst>
                </a:gridCol>
                <a:gridCol w="4293839">
                  <a:extLst>
                    <a:ext uri="{9D8B030D-6E8A-4147-A177-3AD203B41FA5}">
                      <a16:colId xmlns:a16="http://schemas.microsoft.com/office/drawing/2014/main" xmlns="" val="1924719948"/>
                    </a:ext>
                  </a:extLst>
                </a:gridCol>
              </a:tblGrid>
              <a:tr h="1233501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bring ‘n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bietjie</a:t>
                      </a:r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 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Sy vra net ‘n klein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bietjie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6650251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vir die </a:t>
                      </a:r>
                      <a:r>
                        <a:rPr lang="en-ZA" dirty="0" err="1"/>
                        <a:t>draaie</a:t>
                      </a:r>
                      <a:r>
                        <a:rPr lang="en-ZA" dirty="0"/>
                        <a:t> op my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draaie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= die moeilike tye</a:t>
                      </a: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my pad = die lewe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vorentoe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veranderinge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079877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en ‘n </a:t>
                      </a:r>
                      <a:r>
                        <a:rPr lang="en-ZA" dirty="0" err="1"/>
                        <a:t>handjie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vol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strale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Sy is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tevrede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met net ‘n paar.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277657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vir die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in my 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haar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bedroefde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hart</a:t>
                      </a: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Die seun en die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mooi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herinneringe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aan hom moet in haar hart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voortleef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101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9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67A52C-1ED6-43F1-9E5C-72D0D485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16" y="602166"/>
            <a:ext cx="7404408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F88D2BF-4D06-4A31-AF74-CFDDD659E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35103"/>
              </p:ext>
            </p:extLst>
          </p:nvPr>
        </p:nvGraphicFramePr>
        <p:xfrm>
          <a:off x="1048215" y="903248"/>
          <a:ext cx="9111785" cy="120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673">
                  <a:extLst>
                    <a:ext uri="{9D8B030D-6E8A-4147-A177-3AD203B41FA5}">
                      <a16:colId xmlns:a16="http://schemas.microsoft.com/office/drawing/2014/main" xmlns="" val="1001157613"/>
                    </a:ext>
                  </a:extLst>
                </a:gridCol>
                <a:gridCol w="4785112">
                  <a:extLst>
                    <a:ext uri="{9D8B030D-6E8A-4147-A177-3AD203B41FA5}">
                      <a16:colId xmlns:a16="http://schemas.microsoft.com/office/drawing/2014/main" xmlns="" val="4071218998"/>
                    </a:ext>
                  </a:extLst>
                </a:gridCol>
              </a:tblGrid>
              <a:tr h="1204225">
                <a:tc>
                  <a:txBody>
                    <a:bodyPr/>
                    <a:lstStyle/>
                    <a:p>
                      <a:r>
                        <a:rPr lang="en-ZA" b="0" i="1" dirty="0" err="1">
                          <a:solidFill>
                            <a:schemeClr val="bg1"/>
                          </a:solidFill>
                        </a:rPr>
                        <a:t>sonvanger</a:t>
                      </a:r>
                      <a:r>
                        <a:rPr lang="en-ZA" b="0" i="1" dirty="0">
                          <a:solidFill>
                            <a:schemeClr val="bg1"/>
                          </a:solidFill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/>
                        <a:t>Die </a:t>
                      </a:r>
                      <a:r>
                        <a:rPr lang="en-ZA" b="0" dirty="0" err="1"/>
                        <a:t>refrein</a:t>
                      </a:r>
                      <a:r>
                        <a:rPr lang="en-ZA" b="0" dirty="0"/>
                        <a:t> word herhaal.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09016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A6AD8A-71C4-4461-A60C-E2E176B3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87" y="2342607"/>
            <a:ext cx="877824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CBE4718-D6A3-4714-9F36-E2A990CCD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15279"/>
              </p:ext>
            </p:extLst>
          </p:nvPr>
        </p:nvGraphicFramePr>
        <p:xfrm>
          <a:off x="2032000" y="1338146"/>
          <a:ext cx="8128000" cy="413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1723265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35688782"/>
                    </a:ext>
                  </a:extLst>
                </a:gridCol>
              </a:tblGrid>
              <a:tr h="827421"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Herhalings</a:t>
                      </a:r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 kom voor.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Bv. “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sonvanger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,” “son”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673628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ZA" dirty="0" err="1"/>
                        <a:t>Ritmies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Versterk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deur die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Sangerig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923831"/>
                  </a:ext>
                </a:extLst>
              </a:tr>
              <a:tr h="827421">
                <a:tc>
                  <a:txBody>
                    <a:bodyPr/>
                    <a:lstStyle/>
                    <a:p>
                      <a:r>
                        <a:rPr lang="en-ZA" dirty="0"/>
                        <a:t>‘n </a:t>
                      </a:r>
                      <a:r>
                        <a:rPr lang="en-ZA" dirty="0" err="1"/>
                        <a:t>Vaste</a:t>
                      </a:r>
                      <a:r>
                        <a:rPr lang="en-ZA" dirty="0"/>
                        <a:t> bou</a:t>
                      </a:r>
                    </a:p>
                    <a:p>
                      <a:r>
                        <a:rPr lang="en-ZA" dirty="0"/>
                        <a:t>(</a:t>
                      </a:r>
                      <a:r>
                        <a:rPr lang="en-ZA" dirty="0" err="1"/>
                        <a:t>behalwe</a:t>
                      </a:r>
                      <a:r>
                        <a:rPr lang="en-ZA" dirty="0"/>
                        <a:t> die laaste </a:t>
                      </a:r>
                      <a:r>
                        <a:rPr lang="en-ZA" dirty="0" err="1"/>
                        <a:t>strofe</a:t>
                      </a:r>
                      <a:r>
                        <a:rPr lang="en-Z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Kwatryne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en ‘n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refrein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4354373"/>
                  </a:ext>
                </a:extLst>
              </a:tr>
              <a:tr h="827421">
                <a:tc>
                  <a:txBody>
                    <a:bodyPr/>
                    <a:lstStyle/>
                    <a:p>
                      <a:r>
                        <a:rPr lang="en-ZA" dirty="0"/>
                        <a:t>‘n </a:t>
                      </a:r>
                      <a:r>
                        <a:rPr lang="en-ZA" dirty="0" err="1"/>
                        <a:t>Refrein</a:t>
                      </a:r>
                      <a:r>
                        <a:rPr lang="en-ZA" dirty="0"/>
                        <a:t> word </a:t>
                      </a:r>
                      <a:r>
                        <a:rPr lang="en-ZA" dirty="0" err="1"/>
                        <a:t>dikwels</a:t>
                      </a:r>
                      <a:r>
                        <a:rPr lang="en-ZA" dirty="0"/>
                        <a:t> gebruik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008551"/>
                  </a:ext>
                </a:extLst>
              </a:tr>
              <a:tr h="827421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7033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0966C1-FFFF-4402-9ADF-DCB0A96E31DB}"/>
              </a:ext>
            </a:extLst>
          </p:cNvPr>
          <p:cNvSpPr txBox="1"/>
          <p:nvPr/>
        </p:nvSpPr>
        <p:spPr>
          <a:xfrm>
            <a:off x="1950720" y="670560"/>
            <a:ext cx="635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5.  KENMERKE VAN ‘N LIED</a:t>
            </a:r>
          </a:p>
        </p:txBody>
      </p:sp>
    </p:spTree>
    <p:extLst>
      <p:ext uri="{BB962C8B-B14F-4D97-AF65-F5344CB8AC3E}">
        <p14:creationId xmlns:p14="http://schemas.microsoft.com/office/powerpoint/2010/main" val="240291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CDC1543-3D46-47C1-A515-21AFD8E36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7956"/>
              </p:ext>
            </p:extLst>
          </p:nvPr>
        </p:nvGraphicFramePr>
        <p:xfrm>
          <a:off x="1576251" y="1166950"/>
          <a:ext cx="9692640" cy="234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977">
                  <a:extLst>
                    <a:ext uri="{9D8B030D-6E8A-4147-A177-3AD203B41FA5}">
                      <a16:colId xmlns:a16="http://schemas.microsoft.com/office/drawing/2014/main" xmlns="" val="1519775493"/>
                    </a:ext>
                  </a:extLst>
                </a:gridCol>
                <a:gridCol w="4980663">
                  <a:extLst>
                    <a:ext uri="{9D8B030D-6E8A-4147-A177-3AD203B41FA5}">
                      <a16:colId xmlns:a16="http://schemas.microsoft.com/office/drawing/2014/main" xmlns="" val="2497537341"/>
                    </a:ext>
                  </a:extLst>
                </a:gridCol>
              </a:tblGrid>
              <a:tr h="780868"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Soort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rym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105597"/>
                  </a:ext>
                </a:extLst>
              </a:tr>
              <a:tr h="780868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1,2 en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Paarrym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209970"/>
                  </a:ext>
                </a:extLst>
              </a:tr>
              <a:tr h="780868">
                <a:tc>
                  <a:txBody>
                    <a:bodyPr/>
                    <a:lstStyle/>
                    <a:p>
                      <a:r>
                        <a:rPr lang="en-ZA" dirty="0"/>
                        <a:t> </a:t>
                      </a:r>
                      <a:r>
                        <a:rPr lang="en-ZA" dirty="0" err="1"/>
                        <a:t>Strofe</a:t>
                      </a:r>
                      <a:r>
                        <a:rPr lang="en-ZA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Gebroke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rym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39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E1967F-0986-4D66-9398-B42AEA27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4005943"/>
            <a:ext cx="4153989" cy="2534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471DBE-BFE8-4BA8-A256-7C40B48A0078}"/>
              </a:ext>
            </a:extLst>
          </p:cNvPr>
          <p:cNvSpPr txBox="1"/>
          <p:nvPr/>
        </p:nvSpPr>
        <p:spPr>
          <a:xfrm flipH="1">
            <a:off x="1428205" y="582174"/>
            <a:ext cx="859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6.  RYM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F9F3791-36BF-4E53-ABD7-94FF8180F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30037"/>
              </p:ext>
            </p:extLst>
          </p:nvPr>
        </p:nvGraphicFramePr>
        <p:xfrm>
          <a:off x="11199223" y="3509554"/>
          <a:ext cx="208280" cy="65314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647784515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0954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94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5FD5026-6167-401C-97E1-B702510EB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69437"/>
              </p:ext>
            </p:extLst>
          </p:nvPr>
        </p:nvGraphicFramePr>
        <p:xfrm>
          <a:off x="1750423" y="1523999"/>
          <a:ext cx="8409578" cy="229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789">
                  <a:extLst>
                    <a:ext uri="{9D8B030D-6E8A-4147-A177-3AD203B41FA5}">
                      <a16:colId xmlns:a16="http://schemas.microsoft.com/office/drawing/2014/main" xmlns="" val="1209794631"/>
                    </a:ext>
                  </a:extLst>
                </a:gridCol>
                <a:gridCol w="4204789">
                  <a:extLst>
                    <a:ext uri="{9D8B030D-6E8A-4147-A177-3AD203B41FA5}">
                      <a16:colId xmlns:a16="http://schemas.microsoft.com/office/drawing/2014/main" xmlns="" val="1123655206"/>
                    </a:ext>
                  </a:extLst>
                </a:gridCol>
              </a:tblGrid>
              <a:tr h="766354"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Strofe</a:t>
                      </a:r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 1, 2 en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paarrym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832794"/>
                  </a:ext>
                </a:extLst>
              </a:tr>
              <a:tr h="766354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gebroke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2837006"/>
                  </a:ext>
                </a:extLst>
              </a:tr>
              <a:tr h="766354">
                <a:tc>
                  <a:txBody>
                    <a:bodyPr/>
                    <a:lstStyle/>
                    <a:p>
                      <a:r>
                        <a:rPr lang="en-ZA" dirty="0" err="1"/>
                        <a:t>Refrein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gebroke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6509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4E28F9-C370-4C43-A652-8D17156E036A}"/>
              </a:ext>
            </a:extLst>
          </p:cNvPr>
          <p:cNvSpPr txBox="1"/>
          <p:nvPr/>
        </p:nvSpPr>
        <p:spPr>
          <a:xfrm>
            <a:off x="1763487" y="692331"/>
            <a:ext cx="60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6.  RYM</a:t>
            </a:r>
          </a:p>
        </p:txBody>
      </p:sp>
    </p:spTree>
    <p:extLst>
      <p:ext uri="{BB962C8B-B14F-4D97-AF65-F5344CB8AC3E}">
        <p14:creationId xmlns:p14="http://schemas.microsoft.com/office/powerpoint/2010/main" val="213929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EF843-21AD-4E77-92FC-E85FAF41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6" y="505098"/>
            <a:ext cx="6440195" cy="644434"/>
          </a:xfrm>
        </p:spPr>
        <p:txBody>
          <a:bodyPr/>
          <a:lstStyle/>
          <a:p>
            <a:r>
              <a:rPr lang="en-ZA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RYM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9C1BE3-C3FB-4312-BED0-79657B4B6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63818"/>
              </p:ext>
            </p:extLst>
          </p:nvPr>
        </p:nvGraphicFramePr>
        <p:xfrm>
          <a:off x="635726" y="1149531"/>
          <a:ext cx="10320970" cy="447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114">
                  <a:extLst>
                    <a:ext uri="{9D8B030D-6E8A-4147-A177-3AD203B41FA5}">
                      <a16:colId xmlns:a16="http://schemas.microsoft.com/office/drawing/2014/main" xmlns="" val="246588228"/>
                    </a:ext>
                  </a:extLst>
                </a:gridCol>
                <a:gridCol w="4616856">
                  <a:extLst>
                    <a:ext uri="{9D8B030D-6E8A-4147-A177-3AD203B41FA5}">
                      <a16:colId xmlns:a16="http://schemas.microsoft.com/office/drawing/2014/main" xmlns="" val="2972522737"/>
                    </a:ext>
                  </a:extLst>
                </a:gridCol>
              </a:tblGrid>
              <a:tr h="635543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ZA" b="0" dirty="0" err="1">
                          <a:solidFill>
                            <a:srgbClr val="0070C0"/>
                          </a:solidFill>
                        </a:rPr>
                        <a:t>ang</a:t>
                      </a:r>
                      <a:endParaRPr lang="en-ZA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Paarrym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aa</a:t>
                      </a: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185761"/>
                  </a:ext>
                </a:extLst>
              </a:tr>
              <a:tr h="1211037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 in die huis waar ons die son kan h</a:t>
                      </a:r>
                      <a:r>
                        <a:rPr lang="en-ZA" dirty="0">
                          <a:solidFill>
                            <a:srgbClr val="0070C0"/>
                          </a:solidFill>
                        </a:rPr>
                        <a:t>ang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97071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/>
                        <a:t>dit is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by die </a:t>
                      </a:r>
                      <a:r>
                        <a:rPr lang="en-ZA" dirty="0" err="1"/>
                        <a:t>venster</a:t>
                      </a:r>
                      <a:r>
                        <a:rPr lang="en-ZA" dirty="0"/>
                        <a:t> in die </a:t>
                      </a:r>
                      <a:r>
                        <a:rPr lang="en-ZA" dirty="0" err="1"/>
                        <a:t>middel</a:t>
                      </a:r>
                      <a:r>
                        <a:rPr lang="en-ZA" dirty="0"/>
                        <a:t> van die </a:t>
                      </a:r>
                      <a:r>
                        <a:rPr lang="en-ZA" dirty="0" err="1"/>
                        <a:t>d</a:t>
                      </a:r>
                      <a:r>
                        <a:rPr lang="en-ZA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  <a:endParaRPr lang="en-ZA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661347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 err="1"/>
                        <a:t>onthou</a:t>
                      </a:r>
                      <a:r>
                        <a:rPr lang="en-ZA" dirty="0"/>
                        <a:t> jy nog hoe </a:t>
                      </a:r>
                      <a:r>
                        <a:rPr lang="en-ZA" dirty="0" err="1"/>
                        <a:t>helder</a:t>
                      </a:r>
                      <a:r>
                        <a:rPr lang="en-ZA" dirty="0"/>
                        <a:t> die son kon l</a:t>
                      </a:r>
                      <a:r>
                        <a:rPr lang="en-ZA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60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653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EF843-21AD-4E77-92FC-E85FAF41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9C1BE3-C3FB-4312-BED0-79657B4B6336}"/>
              </a:ext>
            </a:extLst>
          </p:cNvPr>
          <p:cNvGraphicFramePr>
            <a:graphicFrameLocks noGrp="1"/>
          </p:cNvGraphicFramePr>
          <p:nvPr/>
        </p:nvGraphicFramePr>
        <p:xfrm>
          <a:off x="635726" y="609599"/>
          <a:ext cx="10320970" cy="473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114">
                  <a:extLst>
                    <a:ext uri="{9D8B030D-6E8A-4147-A177-3AD203B41FA5}">
                      <a16:colId xmlns:a16="http://schemas.microsoft.com/office/drawing/2014/main" xmlns="" val="246588228"/>
                    </a:ext>
                  </a:extLst>
                </a:gridCol>
                <a:gridCol w="4616856">
                  <a:extLst>
                    <a:ext uri="{9D8B030D-6E8A-4147-A177-3AD203B41FA5}">
                      <a16:colId xmlns:a16="http://schemas.microsoft.com/office/drawing/2014/main" xmlns="" val="2972522737"/>
                    </a:ext>
                  </a:extLst>
                </a:gridCol>
              </a:tblGrid>
              <a:tr h="1175475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ZA" b="0" dirty="0" err="1">
                          <a:solidFill>
                            <a:srgbClr val="0070C0"/>
                          </a:solidFill>
                        </a:rPr>
                        <a:t>ang</a:t>
                      </a:r>
                      <a:endParaRPr lang="en-ZA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Paarrym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aa</a:t>
                      </a: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185761"/>
                  </a:ext>
                </a:extLst>
              </a:tr>
              <a:tr h="1211037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 in die huis waar ons die son kan h</a:t>
                      </a:r>
                      <a:r>
                        <a:rPr lang="en-ZA" dirty="0">
                          <a:solidFill>
                            <a:srgbClr val="0070C0"/>
                          </a:solidFill>
                        </a:rPr>
                        <a:t>ang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97071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/>
                        <a:t>dit is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by die </a:t>
                      </a:r>
                      <a:r>
                        <a:rPr lang="en-ZA" dirty="0" err="1"/>
                        <a:t>venster</a:t>
                      </a:r>
                      <a:r>
                        <a:rPr lang="en-ZA" dirty="0"/>
                        <a:t> in die </a:t>
                      </a:r>
                      <a:r>
                        <a:rPr lang="en-ZA" dirty="0" err="1"/>
                        <a:t>middel</a:t>
                      </a:r>
                      <a:r>
                        <a:rPr lang="en-ZA" dirty="0"/>
                        <a:t> van die </a:t>
                      </a:r>
                      <a:r>
                        <a:rPr lang="en-ZA" dirty="0" err="1"/>
                        <a:t>d</a:t>
                      </a:r>
                      <a:r>
                        <a:rPr lang="en-ZA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  <a:endParaRPr lang="en-ZA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661347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 err="1"/>
                        <a:t>onthou</a:t>
                      </a:r>
                      <a:r>
                        <a:rPr lang="en-ZA" dirty="0"/>
                        <a:t> jy nog hoe </a:t>
                      </a:r>
                      <a:r>
                        <a:rPr lang="en-ZA" dirty="0" err="1"/>
                        <a:t>helder</a:t>
                      </a:r>
                      <a:r>
                        <a:rPr lang="en-ZA" dirty="0"/>
                        <a:t> die son kon l</a:t>
                      </a:r>
                      <a:r>
                        <a:rPr lang="en-ZA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60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3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EF843-21AD-4E77-92FC-E85FAF41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9C1BE3-C3FB-4312-BED0-79657B4B6336}"/>
              </a:ext>
            </a:extLst>
          </p:cNvPr>
          <p:cNvGraphicFramePr>
            <a:graphicFrameLocks noGrp="1"/>
          </p:cNvGraphicFramePr>
          <p:nvPr/>
        </p:nvGraphicFramePr>
        <p:xfrm>
          <a:off x="635726" y="609599"/>
          <a:ext cx="10320970" cy="473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114">
                  <a:extLst>
                    <a:ext uri="{9D8B030D-6E8A-4147-A177-3AD203B41FA5}">
                      <a16:colId xmlns:a16="http://schemas.microsoft.com/office/drawing/2014/main" xmlns="" val="246588228"/>
                    </a:ext>
                  </a:extLst>
                </a:gridCol>
                <a:gridCol w="4616856">
                  <a:extLst>
                    <a:ext uri="{9D8B030D-6E8A-4147-A177-3AD203B41FA5}">
                      <a16:colId xmlns:a16="http://schemas.microsoft.com/office/drawing/2014/main" xmlns="" val="2972522737"/>
                    </a:ext>
                  </a:extLst>
                </a:gridCol>
              </a:tblGrid>
              <a:tr h="1175475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ZA" b="0" dirty="0" err="1">
                          <a:solidFill>
                            <a:srgbClr val="0070C0"/>
                          </a:solidFill>
                        </a:rPr>
                        <a:t>ang</a:t>
                      </a:r>
                      <a:endParaRPr lang="en-ZA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Paarrym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aa</a:t>
                      </a: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185761"/>
                  </a:ext>
                </a:extLst>
              </a:tr>
              <a:tr h="1211037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 in die huis waar ons die son kan h</a:t>
                      </a:r>
                      <a:r>
                        <a:rPr lang="en-ZA" dirty="0">
                          <a:solidFill>
                            <a:srgbClr val="0070C0"/>
                          </a:solidFill>
                        </a:rPr>
                        <a:t>ang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97071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/>
                        <a:t>dit is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by die </a:t>
                      </a:r>
                      <a:r>
                        <a:rPr lang="en-ZA" dirty="0" err="1"/>
                        <a:t>venster</a:t>
                      </a:r>
                      <a:r>
                        <a:rPr lang="en-ZA" dirty="0"/>
                        <a:t> in die </a:t>
                      </a:r>
                      <a:r>
                        <a:rPr lang="en-ZA" dirty="0" err="1"/>
                        <a:t>middel</a:t>
                      </a:r>
                      <a:r>
                        <a:rPr lang="en-ZA" dirty="0"/>
                        <a:t> van die </a:t>
                      </a:r>
                      <a:r>
                        <a:rPr lang="en-ZA" dirty="0" err="1"/>
                        <a:t>d</a:t>
                      </a:r>
                      <a:r>
                        <a:rPr lang="en-ZA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  <a:endParaRPr lang="en-ZA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661347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 err="1"/>
                        <a:t>onthou</a:t>
                      </a:r>
                      <a:r>
                        <a:rPr lang="en-ZA" dirty="0"/>
                        <a:t> jy nog hoe </a:t>
                      </a:r>
                      <a:r>
                        <a:rPr lang="en-ZA" dirty="0" err="1"/>
                        <a:t>helder</a:t>
                      </a:r>
                      <a:r>
                        <a:rPr lang="en-ZA" dirty="0"/>
                        <a:t> die son kon l</a:t>
                      </a:r>
                      <a:r>
                        <a:rPr lang="en-ZA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60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75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DB4286C-D94F-4270-B303-169A2B8A6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91517"/>
              </p:ext>
            </p:extLst>
          </p:nvPr>
        </p:nvGraphicFramePr>
        <p:xfrm>
          <a:off x="748937" y="802888"/>
          <a:ext cx="10491492" cy="496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977">
                  <a:extLst>
                    <a:ext uri="{9D8B030D-6E8A-4147-A177-3AD203B41FA5}">
                      <a16:colId xmlns:a16="http://schemas.microsoft.com/office/drawing/2014/main" xmlns="" val="4272197242"/>
                    </a:ext>
                  </a:extLst>
                </a:gridCol>
                <a:gridCol w="5231515">
                  <a:extLst>
                    <a:ext uri="{9D8B030D-6E8A-4147-A177-3AD203B41FA5}">
                      <a16:colId xmlns:a16="http://schemas.microsoft.com/office/drawing/2014/main" xmlns="" val="3793275430"/>
                    </a:ext>
                  </a:extLst>
                </a:gridCol>
              </a:tblGrid>
              <a:tr h="1240574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k</a:t>
                      </a:r>
                      <a:r>
                        <a:rPr lang="en-ZA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Parrym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ee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158843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huisie</a:t>
                      </a:r>
                      <a:r>
                        <a:rPr lang="en-ZA" dirty="0"/>
                        <a:t> in my hart waar die son kan b</a:t>
                      </a:r>
                      <a:r>
                        <a:rPr lang="en-ZA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161086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/>
                        <a:t>kyk of jy vir my die son kan st</a:t>
                      </a:r>
                      <a:r>
                        <a:rPr lang="en-ZA" dirty="0">
                          <a:solidFill>
                            <a:srgbClr val="FF0000"/>
                          </a:solidFill>
                        </a:rPr>
                        <a:t>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ff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748258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plekkie</a:t>
                      </a:r>
                      <a:r>
                        <a:rPr lang="en-ZA" dirty="0"/>
                        <a:t> in die son waar die son kan </a:t>
                      </a: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sp</a:t>
                      </a:r>
                      <a:r>
                        <a:rPr lang="en-ZA" dirty="0">
                          <a:solidFill>
                            <a:srgbClr val="FF0000"/>
                          </a:solidFill>
                        </a:rPr>
                        <a:t>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9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05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B1547D-3020-4206-BCF0-A2B687A4389B}"/>
              </a:ext>
            </a:extLst>
          </p:cNvPr>
          <p:cNvSpPr txBox="1"/>
          <p:nvPr/>
        </p:nvSpPr>
        <p:spPr>
          <a:xfrm>
            <a:off x="1371600" y="660400"/>
            <a:ext cx="978746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i="1" dirty="0"/>
          </a:p>
          <a:p>
            <a:r>
              <a:rPr lang="en-ZA" sz="2800" i="1" dirty="0" err="1"/>
              <a:t>sonvanger</a:t>
            </a:r>
            <a:endParaRPr lang="en-ZA" sz="2800" i="1" dirty="0"/>
          </a:p>
          <a:p>
            <a:r>
              <a:rPr lang="en-ZA" sz="2800" i="1" dirty="0" err="1"/>
              <a:t>ek</a:t>
            </a:r>
            <a:r>
              <a:rPr lang="en-ZA" sz="2800" i="1" dirty="0"/>
              <a:t> vra jou </a:t>
            </a:r>
            <a:r>
              <a:rPr lang="en-ZA" sz="2800" i="1" dirty="0" err="1"/>
              <a:t>mooi</a:t>
            </a:r>
            <a:endParaRPr lang="en-ZA" sz="2800" i="1" dirty="0"/>
          </a:p>
          <a:p>
            <a:r>
              <a:rPr lang="en-ZA" sz="2800" i="1" dirty="0"/>
              <a:t>laat hom weer vir my kom </a:t>
            </a:r>
            <a:r>
              <a:rPr lang="en-ZA" sz="2800" i="1" dirty="0" err="1"/>
              <a:t>skyn</a:t>
            </a:r>
            <a:endParaRPr lang="en-ZA" sz="2800" i="1" dirty="0"/>
          </a:p>
          <a:p>
            <a:r>
              <a:rPr lang="en-ZA" sz="2800" i="1" dirty="0" err="1"/>
              <a:t>sonvanger</a:t>
            </a:r>
            <a:endParaRPr lang="en-ZA" sz="2800" i="1" dirty="0"/>
          </a:p>
          <a:p>
            <a:r>
              <a:rPr lang="en-ZA" sz="2800" i="1" dirty="0"/>
              <a:t>laat my verstaan</a:t>
            </a:r>
          </a:p>
          <a:p>
            <a:r>
              <a:rPr lang="en-ZA" sz="2800" i="1" dirty="0"/>
              <a:t>hoe ‘n somer </a:t>
            </a:r>
          </a:p>
          <a:p>
            <a:r>
              <a:rPr lang="en-ZA" sz="2800" i="1" dirty="0" err="1"/>
              <a:t>sommerso</a:t>
            </a:r>
            <a:r>
              <a:rPr lang="en-ZA" sz="2800" i="1" dirty="0"/>
              <a:t> in die </a:t>
            </a:r>
            <a:r>
              <a:rPr lang="en-ZA" sz="2800" i="1" dirty="0" err="1"/>
              <a:t>niet</a:t>
            </a:r>
            <a:r>
              <a:rPr lang="en-ZA" sz="2800" i="1" dirty="0"/>
              <a:t> kan </a:t>
            </a:r>
            <a:r>
              <a:rPr lang="en-ZA" sz="2800" i="1" dirty="0" err="1"/>
              <a:t>verdwyn</a:t>
            </a:r>
            <a:endParaRPr lang="en-ZA" sz="2800" i="1" dirty="0"/>
          </a:p>
          <a:p>
            <a:r>
              <a:rPr lang="en-ZA" sz="2800" i="1" dirty="0"/>
              <a:t>en laat hom </a:t>
            </a:r>
            <a:r>
              <a:rPr lang="en-ZA" sz="2800" i="1" dirty="0" err="1"/>
              <a:t>skyn</a:t>
            </a:r>
            <a:endParaRPr lang="en-ZA" sz="2800" i="1" dirty="0"/>
          </a:p>
          <a:p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0855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3581DF5-7FF3-44FF-8643-862DBF2B0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96078"/>
              </p:ext>
            </p:extLst>
          </p:nvPr>
        </p:nvGraphicFramePr>
        <p:xfrm>
          <a:off x="1572322" y="719666"/>
          <a:ext cx="8587678" cy="49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169">
                  <a:extLst>
                    <a:ext uri="{9D8B030D-6E8A-4147-A177-3AD203B41FA5}">
                      <a16:colId xmlns:a16="http://schemas.microsoft.com/office/drawing/2014/main" xmlns="" val="1312346156"/>
                    </a:ext>
                  </a:extLst>
                </a:gridCol>
                <a:gridCol w="4377509">
                  <a:extLst>
                    <a:ext uri="{9D8B030D-6E8A-4147-A177-3AD203B41FA5}">
                      <a16:colId xmlns:a16="http://schemas.microsoft.com/office/drawing/2014/main" xmlns="" val="1924719948"/>
                    </a:ext>
                  </a:extLst>
                </a:gridCol>
              </a:tblGrid>
              <a:tr h="1233501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bring ‘n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bietjie</a:t>
                      </a:r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 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Gebroke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6650251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vir die </a:t>
                      </a:r>
                      <a:r>
                        <a:rPr lang="en-ZA" dirty="0" err="1"/>
                        <a:t>draaie</a:t>
                      </a:r>
                      <a:r>
                        <a:rPr lang="en-ZA" dirty="0"/>
                        <a:t> op my p</a:t>
                      </a: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079877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en ‘n </a:t>
                      </a:r>
                      <a:r>
                        <a:rPr lang="en-ZA" dirty="0" err="1"/>
                        <a:t>handjie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vol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strale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277657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vir die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in my </a:t>
                      </a: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101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86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166991E-43A8-42B4-86FE-7DE4047FC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85248"/>
              </p:ext>
            </p:extLst>
          </p:nvPr>
        </p:nvGraphicFramePr>
        <p:xfrm>
          <a:off x="1166949" y="719666"/>
          <a:ext cx="9961968" cy="536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634">
                  <a:extLst>
                    <a:ext uri="{9D8B030D-6E8A-4147-A177-3AD203B41FA5}">
                      <a16:colId xmlns:a16="http://schemas.microsoft.com/office/drawing/2014/main" xmlns="" val="2330025239"/>
                    </a:ext>
                  </a:extLst>
                </a:gridCol>
                <a:gridCol w="5050334">
                  <a:extLst>
                    <a:ext uri="{9D8B030D-6E8A-4147-A177-3AD203B41FA5}">
                      <a16:colId xmlns:a16="http://schemas.microsoft.com/office/drawing/2014/main" xmlns="" val="1264320058"/>
                    </a:ext>
                  </a:extLst>
                </a:gridCol>
              </a:tblGrid>
              <a:tr h="671113">
                <a:tc>
                  <a:txBody>
                    <a:bodyPr/>
                    <a:lstStyle/>
                    <a:p>
                      <a:r>
                        <a:rPr lang="en-ZA" b="0" i="1" dirty="0" err="1">
                          <a:solidFill>
                            <a:schemeClr val="bg1"/>
                          </a:solidFill>
                        </a:rPr>
                        <a:t>sonvang</a:t>
                      </a:r>
                      <a:r>
                        <a:rPr lang="en-ZA" b="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</a:t>
                      </a:r>
                      <a:endParaRPr lang="en-ZA" b="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Gebroke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540709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ek</a:t>
                      </a:r>
                      <a:r>
                        <a:rPr lang="en-ZA" i="1" dirty="0"/>
                        <a:t> vra jou </a:t>
                      </a:r>
                      <a:r>
                        <a:rPr lang="en-ZA" i="1" dirty="0" err="1"/>
                        <a:t>mooi</a:t>
                      </a:r>
                      <a:endParaRPr lang="en-Z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692196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laat hom weer vir my kom </a:t>
                      </a:r>
                      <a:r>
                        <a:rPr lang="en-ZA" i="1" dirty="0" err="1"/>
                        <a:t>sk</a:t>
                      </a:r>
                      <a:r>
                        <a:rPr lang="en-ZA" i="1" dirty="0" err="1">
                          <a:solidFill>
                            <a:srgbClr val="00B050"/>
                          </a:solidFill>
                        </a:rPr>
                        <a:t>yn</a:t>
                      </a:r>
                      <a:endParaRPr lang="en-ZA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Gebroke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003523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sonvang</a:t>
                      </a:r>
                      <a:r>
                        <a:rPr lang="en-ZA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er</a:t>
                      </a:r>
                      <a:r>
                        <a:rPr lang="en-ZA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709039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laat my verstaan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649540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hoe ‘n somer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4932936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 err="1"/>
                        <a:t>sommerso</a:t>
                      </a:r>
                      <a:r>
                        <a:rPr lang="en-ZA" i="1" dirty="0"/>
                        <a:t> in die </a:t>
                      </a:r>
                      <a:r>
                        <a:rPr lang="en-ZA" i="1" dirty="0" err="1"/>
                        <a:t>niet</a:t>
                      </a:r>
                      <a:r>
                        <a:rPr lang="en-ZA" i="1" dirty="0"/>
                        <a:t> kan </a:t>
                      </a:r>
                      <a:r>
                        <a:rPr lang="en-ZA" i="1" dirty="0" err="1"/>
                        <a:t>verdw</a:t>
                      </a:r>
                      <a:r>
                        <a:rPr lang="en-ZA" i="1" dirty="0" err="1">
                          <a:solidFill>
                            <a:srgbClr val="00B050"/>
                          </a:solidFill>
                        </a:rPr>
                        <a:t>yn</a:t>
                      </a:r>
                      <a:endParaRPr lang="en-ZA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39538"/>
                  </a:ext>
                </a:extLst>
              </a:tr>
              <a:tr h="671113">
                <a:tc>
                  <a:txBody>
                    <a:bodyPr/>
                    <a:lstStyle/>
                    <a:p>
                      <a:r>
                        <a:rPr lang="en-ZA" i="1" dirty="0"/>
                        <a:t>en laat hom </a:t>
                      </a:r>
                      <a:r>
                        <a:rPr lang="en-ZA" i="1" dirty="0" err="1"/>
                        <a:t>sk</a:t>
                      </a:r>
                      <a:r>
                        <a:rPr lang="en-ZA" i="1" dirty="0" err="1">
                          <a:solidFill>
                            <a:srgbClr val="00B050"/>
                          </a:solidFill>
                        </a:rPr>
                        <a:t>yn</a:t>
                      </a:r>
                      <a:endParaRPr lang="en-ZA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51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52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EF843-21AD-4E77-92FC-E85FAF41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9C1BE3-C3FB-4312-BED0-79657B4B6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82654"/>
              </p:ext>
            </p:extLst>
          </p:nvPr>
        </p:nvGraphicFramePr>
        <p:xfrm>
          <a:off x="592183" y="609600"/>
          <a:ext cx="10364513" cy="588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179">
                  <a:extLst>
                    <a:ext uri="{9D8B030D-6E8A-4147-A177-3AD203B41FA5}">
                      <a16:colId xmlns:a16="http://schemas.microsoft.com/office/drawing/2014/main" xmlns="" val="246588228"/>
                    </a:ext>
                  </a:extLst>
                </a:gridCol>
                <a:gridCol w="4636334">
                  <a:extLst>
                    <a:ext uri="{9D8B030D-6E8A-4147-A177-3AD203B41FA5}">
                      <a16:colId xmlns:a16="http://schemas.microsoft.com/office/drawing/2014/main" xmlns="" val="2972522737"/>
                    </a:ext>
                  </a:extLst>
                </a:gridCol>
              </a:tblGrid>
              <a:tr h="1170318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ZA" b="0" dirty="0" err="1">
                          <a:solidFill>
                            <a:srgbClr val="0070C0"/>
                          </a:solidFill>
                        </a:rPr>
                        <a:t>ang</a:t>
                      </a:r>
                      <a:endParaRPr lang="en-ZA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Paarrym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aa</a:t>
                      </a: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185761"/>
                  </a:ext>
                </a:extLst>
              </a:tr>
              <a:tr h="120572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 in die huis waar ons die son kan h</a:t>
                      </a:r>
                      <a:r>
                        <a:rPr lang="en-ZA" dirty="0">
                          <a:solidFill>
                            <a:srgbClr val="0070C0"/>
                          </a:solidFill>
                        </a:rPr>
                        <a:t>ang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97071"/>
                  </a:ext>
                </a:extLst>
              </a:tr>
              <a:tr h="1170318">
                <a:tc>
                  <a:txBody>
                    <a:bodyPr/>
                    <a:lstStyle/>
                    <a:p>
                      <a:r>
                        <a:rPr lang="en-ZA" dirty="0"/>
                        <a:t>dit is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by die </a:t>
                      </a:r>
                      <a:r>
                        <a:rPr lang="en-ZA" dirty="0" err="1"/>
                        <a:t>venster</a:t>
                      </a:r>
                      <a:r>
                        <a:rPr lang="en-ZA" dirty="0"/>
                        <a:t> in die </a:t>
                      </a:r>
                      <a:r>
                        <a:rPr lang="en-ZA" dirty="0" err="1"/>
                        <a:t>middel</a:t>
                      </a:r>
                      <a:r>
                        <a:rPr lang="en-ZA" dirty="0"/>
                        <a:t> van die </a:t>
                      </a:r>
                      <a:r>
                        <a:rPr lang="en-ZA" dirty="0" err="1"/>
                        <a:t>d</a:t>
                      </a:r>
                      <a:r>
                        <a:rPr lang="en-ZA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  <a:endParaRPr lang="en-ZA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661347"/>
                  </a:ext>
                </a:extLst>
              </a:tr>
              <a:tr h="1170318">
                <a:tc>
                  <a:txBody>
                    <a:bodyPr/>
                    <a:lstStyle/>
                    <a:p>
                      <a:r>
                        <a:rPr lang="en-ZA" dirty="0" err="1"/>
                        <a:t>onthou</a:t>
                      </a:r>
                      <a:r>
                        <a:rPr lang="en-ZA" dirty="0"/>
                        <a:t> jy nog hoe </a:t>
                      </a:r>
                      <a:r>
                        <a:rPr lang="en-ZA" dirty="0" err="1"/>
                        <a:t>helder</a:t>
                      </a:r>
                      <a:r>
                        <a:rPr lang="en-ZA" dirty="0"/>
                        <a:t> die son kon l</a:t>
                      </a:r>
                      <a:r>
                        <a:rPr lang="en-ZA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601554"/>
                  </a:ext>
                </a:extLst>
              </a:tr>
              <a:tr h="1170318">
                <a:tc>
                  <a:txBody>
                    <a:bodyPr/>
                    <a:lstStyle/>
                    <a:p>
                      <a:endParaRPr lang="en-ZA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43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EF843-21AD-4E77-92FC-E85FAF41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07" y="461555"/>
            <a:ext cx="5934508" cy="487680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7.  </a:t>
            </a:r>
            <a:r>
              <a:rPr lang="en-ZA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beeldspraak</a:t>
            </a:r>
            <a:endParaRPr lang="en-ZA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9C1BE3-C3FB-4312-BED0-79657B4B6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32956"/>
              </p:ext>
            </p:extLst>
          </p:nvPr>
        </p:nvGraphicFramePr>
        <p:xfrm>
          <a:off x="653143" y="1158240"/>
          <a:ext cx="10303553" cy="418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697">
                  <a:extLst>
                    <a:ext uri="{9D8B030D-6E8A-4147-A177-3AD203B41FA5}">
                      <a16:colId xmlns:a16="http://schemas.microsoft.com/office/drawing/2014/main" xmlns="" val="246588228"/>
                    </a:ext>
                  </a:extLst>
                </a:gridCol>
                <a:gridCol w="4616856">
                  <a:extLst>
                    <a:ext uri="{9D8B030D-6E8A-4147-A177-3AD203B41FA5}">
                      <a16:colId xmlns:a16="http://schemas.microsoft.com/office/drawing/2014/main" xmlns="" val="2972522737"/>
                    </a:ext>
                  </a:extLst>
                </a:gridCol>
              </a:tblGrid>
              <a:tr h="626834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vang</a:t>
                      </a:r>
                      <a:endParaRPr lang="en-ZA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185761"/>
                  </a:ext>
                </a:extLst>
              </a:tr>
              <a:tr h="1211037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kamer</a:t>
                      </a:r>
                      <a:r>
                        <a:rPr lang="en-ZA" dirty="0"/>
                        <a:t> in die huis waar ons die son kan hang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97071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/>
                        <a:t>dit is </a:t>
                      </a:r>
                      <a:r>
                        <a:rPr lang="en-ZA" dirty="0" err="1"/>
                        <a:t>donker</a:t>
                      </a:r>
                      <a:r>
                        <a:rPr lang="en-ZA" dirty="0"/>
                        <a:t> by die </a:t>
                      </a:r>
                      <a:r>
                        <a:rPr lang="en-ZA" dirty="0" err="1"/>
                        <a:t>venster</a:t>
                      </a:r>
                      <a:r>
                        <a:rPr lang="en-ZA" dirty="0"/>
                        <a:t> in die </a:t>
                      </a:r>
                      <a:r>
                        <a:rPr lang="en-ZA" dirty="0" err="1"/>
                        <a:t>middel</a:t>
                      </a:r>
                      <a:r>
                        <a:rPr lang="en-ZA" dirty="0"/>
                        <a:t> van die </a:t>
                      </a:r>
                      <a:r>
                        <a:rPr lang="en-ZA" dirty="0" err="1"/>
                        <a:t>dag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661347"/>
                  </a:ext>
                </a:extLst>
              </a:tr>
              <a:tr h="1175475">
                <a:tc>
                  <a:txBody>
                    <a:bodyPr/>
                    <a:lstStyle/>
                    <a:p>
                      <a:r>
                        <a:rPr lang="en-ZA" dirty="0" err="1"/>
                        <a:t>onthou</a:t>
                      </a:r>
                      <a:r>
                        <a:rPr lang="en-ZA" dirty="0"/>
                        <a:t> jy nog hoe </a:t>
                      </a:r>
                      <a:r>
                        <a:rPr lang="en-ZA" dirty="0" err="1"/>
                        <a:t>helder</a:t>
                      </a:r>
                      <a:r>
                        <a:rPr lang="en-ZA" dirty="0"/>
                        <a:t> </a:t>
                      </a:r>
                      <a:r>
                        <a:rPr lang="en-ZA" dirty="0">
                          <a:solidFill>
                            <a:srgbClr val="00B050"/>
                          </a:solidFill>
                        </a:rPr>
                        <a:t>die son kon 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personifikasie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960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88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8534EAB-EF65-4A2C-8DE8-7B1D7792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15991"/>
              </p:ext>
            </p:extLst>
          </p:nvPr>
        </p:nvGraphicFramePr>
        <p:xfrm>
          <a:off x="490654" y="758282"/>
          <a:ext cx="10983951" cy="456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0413">
                  <a:extLst>
                    <a:ext uri="{9D8B030D-6E8A-4147-A177-3AD203B41FA5}">
                      <a16:colId xmlns:a16="http://schemas.microsoft.com/office/drawing/2014/main" xmlns="" val="2297101453"/>
                    </a:ext>
                  </a:extLst>
                </a:gridCol>
                <a:gridCol w="2623538">
                  <a:extLst>
                    <a:ext uri="{9D8B030D-6E8A-4147-A177-3AD203B41FA5}">
                      <a16:colId xmlns:a16="http://schemas.microsoft.com/office/drawing/2014/main" xmlns="" val="3659421936"/>
                    </a:ext>
                  </a:extLst>
                </a:gridCol>
              </a:tblGrid>
              <a:tr h="1201147">
                <a:tc>
                  <a:txBody>
                    <a:bodyPr/>
                    <a:lstStyle/>
                    <a:p>
                      <a:r>
                        <a:rPr lang="en-ZA" sz="2800" b="0" dirty="0">
                          <a:solidFill>
                            <a:schemeClr val="bg1"/>
                          </a:solidFill>
                        </a:rPr>
                        <a:t>kyk of jy vir my die son kan bring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591704"/>
                  </a:ext>
                </a:extLst>
              </a:tr>
              <a:tr h="1120698">
                <a:tc>
                  <a:txBody>
                    <a:bodyPr/>
                    <a:lstStyle/>
                    <a:p>
                      <a:r>
                        <a:rPr lang="en-ZA" sz="2800" dirty="0" err="1"/>
                        <a:t>daar’s</a:t>
                      </a:r>
                      <a:r>
                        <a:rPr lang="en-ZA" sz="2800" dirty="0"/>
                        <a:t> ‘n liedjie in die </a:t>
                      </a:r>
                      <a:r>
                        <a:rPr lang="en-ZA" sz="2800" dirty="0" err="1"/>
                        <a:t>gange</a:t>
                      </a:r>
                      <a:r>
                        <a:rPr lang="en-ZA" sz="2800" dirty="0"/>
                        <a:t> wat </a:t>
                      </a:r>
                      <a:r>
                        <a:rPr lang="en-ZA" sz="2800" dirty="0">
                          <a:solidFill>
                            <a:srgbClr val="00B050"/>
                          </a:solidFill>
                        </a:rPr>
                        <a:t>die son kan 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personifikasie</a:t>
                      </a:r>
                      <a:endParaRPr lang="en-ZA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900681"/>
                  </a:ext>
                </a:extLst>
              </a:tr>
              <a:tr h="1120698">
                <a:tc>
                  <a:txBody>
                    <a:bodyPr/>
                    <a:lstStyle/>
                    <a:p>
                      <a:r>
                        <a:rPr lang="en-ZA" sz="2800" dirty="0"/>
                        <a:t>dis </a:t>
                      </a:r>
                      <a:r>
                        <a:rPr lang="en-ZA" sz="2800" dirty="0" err="1"/>
                        <a:t>stil</a:t>
                      </a:r>
                      <a:r>
                        <a:rPr lang="en-ZA" sz="2800" dirty="0"/>
                        <a:t> in die </a:t>
                      </a:r>
                      <a:r>
                        <a:rPr lang="en-ZA" sz="2800" dirty="0" err="1"/>
                        <a:t>hoeke</a:t>
                      </a:r>
                      <a:r>
                        <a:rPr lang="en-ZA" sz="2800" dirty="0"/>
                        <a:t> hierdie </a:t>
                      </a:r>
                      <a:r>
                        <a:rPr lang="en-ZA" sz="2800" dirty="0" err="1"/>
                        <a:t>koue</a:t>
                      </a:r>
                      <a:r>
                        <a:rPr lang="en-ZA" sz="2800" dirty="0"/>
                        <a:t> </a:t>
                      </a:r>
                      <a:r>
                        <a:rPr lang="en-ZA" sz="2800" dirty="0" err="1">
                          <a:solidFill>
                            <a:schemeClr val="bg1"/>
                          </a:solidFill>
                        </a:rPr>
                        <a:t>seisoen</a:t>
                      </a:r>
                      <a:endParaRPr lang="en-Z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399323"/>
                  </a:ext>
                </a:extLst>
              </a:tr>
              <a:tr h="1120698">
                <a:tc>
                  <a:txBody>
                    <a:bodyPr/>
                    <a:lstStyle/>
                    <a:p>
                      <a:r>
                        <a:rPr lang="en-ZA" sz="2800" dirty="0"/>
                        <a:t>kan jy sien wat die wind en die </a:t>
                      </a:r>
                      <a:r>
                        <a:rPr lang="en-ZA" sz="2800" dirty="0" err="1"/>
                        <a:t>reën</a:t>
                      </a:r>
                      <a:r>
                        <a:rPr lang="en-ZA" sz="2800" dirty="0"/>
                        <a:t> aan my </a:t>
                      </a:r>
                      <a:r>
                        <a:rPr lang="en-ZA" sz="2800" dirty="0">
                          <a:solidFill>
                            <a:schemeClr val="bg1"/>
                          </a:solidFill>
                        </a:rPr>
                        <a:t>doen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094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514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DB4286C-D94F-4270-B303-169A2B8A6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1956"/>
              </p:ext>
            </p:extLst>
          </p:nvPr>
        </p:nvGraphicFramePr>
        <p:xfrm>
          <a:off x="748937" y="802888"/>
          <a:ext cx="10491492" cy="508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977">
                  <a:extLst>
                    <a:ext uri="{9D8B030D-6E8A-4147-A177-3AD203B41FA5}">
                      <a16:colId xmlns:a16="http://schemas.microsoft.com/office/drawing/2014/main" xmlns="" val="4272197242"/>
                    </a:ext>
                  </a:extLst>
                </a:gridCol>
                <a:gridCol w="5231515">
                  <a:extLst>
                    <a:ext uri="{9D8B030D-6E8A-4147-A177-3AD203B41FA5}">
                      <a16:colId xmlns:a16="http://schemas.microsoft.com/office/drawing/2014/main" xmlns="" val="3793275430"/>
                    </a:ext>
                  </a:extLst>
                </a:gridCol>
              </a:tblGrid>
              <a:tr h="1240574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kyk of jy vir my die son kan 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158843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huisie</a:t>
                      </a:r>
                      <a:r>
                        <a:rPr lang="en-ZA" dirty="0"/>
                        <a:t> in my hart waar </a:t>
                      </a:r>
                      <a:r>
                        <a:rPr lang="en-ZA" dirty="0">
                          <a:solidFill>
                            <a:srgbClr val="00B050"/>
                          </a:solidFill>
                        </a:rPr>
                        <a:t>die son kan 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personifikasie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161086"/>
                  </a:ext>
                </a:extLst>
              </a:tr>
              <a:tr h="1366341">
                <a:tc>
                  <a:txBody>
                    <a:bodyPr/>
                    <a:lstStyle/>
                    <a:p>
                      <a:r>
                        <a:rPr lang="en-ZA" dirty="0"/>
                        <a:t>kyk of jy vir my die son </a:t>
                      </a: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kan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748258"/>
                  </a:ext>
                </a:extLst>
              </a:tr>
              <a:tr h="1240574">
                <a:tc>
                  <a:txBody>
                    <a:bodyPr/>
                    <a:lstStyle/>
                    <a:p>
                      <a:r>
                        <a:rPr lang="en-ZA" dirty="0" err="1"/>
                        <a:t>daar’s</a:t>
                      </a:r>
                      <a:r>
                        <a:rPr lang="en-ZA" dirty="0"/>
                        <a:t> ‘n </a:t>
                      </a:r>
                      <a:r>
                        <a:rPr lang="en-ZA" dirty="0" err="1"/>
                        <a:t>plekkie</a:t>
                      </a:r>
                      <a:r>
                        <a:rPr lang="en-ZA" dirty="0"/>
                        <a:t> in die son waar </a:t>
                      </a:r>
                      <a:r>
                        <a:rPr lang="en-ZA" dirty="0">
                          <a:solidFill>
                            <a:srgbClr val="00B050"/>
                          </a:solidFill>
                        </a:rPr>
                        <a:t>die son kan speel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personifikasie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9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213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3581DF5-7FF3-44FF-8643-862DBF2B0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52683"/>
              </p:ext>
            </p:extLst>
          </p:nvPr>
        </p:nvGraphicFramePr>
        <p:xfrm>
          <a:off x="1572322" y="719666"/>
          <a:ext cx="8587678" cy="49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169">
                  <a:extLst>
                    <a:ext uri="{9D8B030D-6E8A-4147-A177-3AD203B41FA5}">
                      <a16:colId xmlns:a16="http://schemas.microsoft.com/office/drawing/2014/main" xmlns="" val="1312346156"/>
                    </a:ext>
                  </a:extLst>
                </a:gridCol>
                <a:gridCol w="4377509">
                  <a:extLst>
                    <a:ext uri="{9D8B030D-6E8A-4147-A177-3AD203B41FA5}">
                      <a16:colId xmlns:a16="http://schemas.microsoft.com/office/drawing/2014/main" xmlns="" val="1924719948"/>
                    </a:ext>
                  </a:extLst>
                </a:gridCol>
              </a:tblGrid>
              <a:tr h="1233501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bring ‘n </a:t>
                      </a:r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bietjie</a:t>
                      </a:r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 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6650251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vir </a:t>
                      </a:r>
                      <a:r>
                        <a:rPr lang="en-ZA" dirty="0">
                          <a:solidFill>
                            <a:srgbClr val="00B050"/>
                          </a:solidFill>
                        </a:rPr>
                        <a:t>die </a:t>
                      </a:r>
                      <a:r>
                        <a:rPr lang="en-ZA" dirty="0" err="1">
                          <a:solidFill>
                            <a:srgbClr val="00B050"/>
                          </a:solidFill>
                        </a:rPr>
                        <a:t>draaie</a:t>
                      </a:r>
                      <a:r>
                        <a:rPr lang="en-ZA" dirty="0">
                          <a:solidFill>
                            <a:srgbClr val="00B050"/>
                          </a:solidFill>
                        </a:rPr>
                        <a:t> op my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Draaie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=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Metafoor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= die moeilike tye, probleme</a:t>
                      </a: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Op my pad= my lewe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vorentoe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079877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en ‘n </a:t>
                      </a:r>
                      <a:r>
                        <a:rPr lang="en-ZA" dirty="0" err="1"/>
                        <a:t>handjie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vol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strale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277657"/>
                  </a:ext>
                </a:extLst>
              </a:tr>
              <a:tr h="1233501">
                <a:tc>
                  <a:txBody>
                    <a:bodyPr/>
                    <a:lstStyle/>
                    <a:p>
                      <a:r>
                        <a:rPr lang="en-ZA" dirty="0"/>
                        <a:t>vir die </a:t>
                      </a:r>
                      <a:r>
                        <a:rPr lang="en-ZA" dirty="0" err="1">
                          <a:solidFill>
                            <a:srgbClr val="00B050"/>
                          </a:solidFill>
                        </a:rPr>
                        <a:t>donker</a:t>
                      </a:r>
                      <a:r>
                        <a:rPr lang="en-ZA" dirty="0"/>
                        <a:t> </a:t>
                      </a:r>
                      <a:r>
                        <a:rPr lang="en-ZA" dirty="0">
                          <a:solidFill>
                            <a:srgbClr val="00B050"/>
                          </a:solidFill>
                        </a:rPr>
                        <a:t>in my 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Donker=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Metafoor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= hartseer</a:t>
                      </a: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Hart= my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gemoed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101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104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33B042-4A63-428A-8125-A4AA6EFD28DD}"/>
              </a:ext>
            </a:extLst>
          </p:cNvPr>
          <p:cNvSpPr txBox="1"/>
          <p:nvPr/>
        </p:nvSpPr>
        <p:spPr>
          <a:xfrm>
            <a:off x="1733006" y="1079863"/>
            <a:ext cx="802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8.  BOU</a:t>
            </a:r>
            <a:endParaRPr lang="en-ZA" sz="3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7870C68-5509-4E5C-AC6A-F683434A0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23364"/>
              </p:ext>
            </p:extLst>
          </p:nvPr>
        </p:nvGraphicFramePr>
        <p:xfrm>
          <a:off x="1802673" y="2116183"/>
          <a:ext cx="835732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663">
                  <a:extLst>
                    <a:ext uri="{9D8B030D-6E8A-4147-A177-3AD203B41FA5}">
                      <a16:colId xmlns:a16="http://schemas.microsoft.com/office/drawing/2014/main" xmlns="" val="1707269513"/>
                    </a:ext>
                  </a:extLst>
                </a:gridCol>
                <a:gridCol w="4178663">
                  <a:extLst>
                    <a:ext uri="{9D8B030D-6E8A-4147-A177-3AD203B41FA5}">
                      <a16:colId xmlns:a16="http://schemas.microsoft.com/office/drawing/2014/main" xmlns="" val="4141868412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chemeClr val="bg1"/>
                          </a:solidFill>
                        </a:rPr>
                        <a:t>Strofe</a:t>
                      </a:r>
                      <a:r>
                        <a:rPr lang="en-ZA" b="0" dirty="0">
                          <a:solidFill>
                            <a:schemeClr val="bg1"/>
                          </a:solidFill>
                        </a:rPr>
                        <a:t> 1 ,2, 4 en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Kwatryne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Vier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versreëls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430303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3 en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Word herhaal</a:t>
                      </a:r>
                    </a:p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Refrein</a:t>
                      </a:r>
                      <a:endParaRPr lang="en-Z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61637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Versreëls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is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korter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Rym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 nie.</a:t>
                      </a:r>
                    </a:p>
                    <a:p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Die ma is </a:t>
                      </a:r>
                      <a:r>
                        <a:rPr lang="en-ZA" dirty="0" err="1">
                          <a:solidFill>
                            <a:srgbClr val="C00000"/>
                          </a:solidFill>
                        </a:rPr>
                        <a:t>gebroke</a:t>
                      </a:r>
                      <a:r>
                        <a:rPr lang="en-ZA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68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61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B3AA79E-624C-46B1-880C-AE4783EA8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3335"/>
              </p:ext>
            </p:extLst>
          </p:nvPr>
        </p:nvGraphicFramePr>
        <p:xfrm>
          <a:off x="1802674" y="226424"/>
          <a:ext cx="830797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635">
                  <a:extLst>
                    <a:ext uri="{9D8B030D-6E8A-4147-A177-3AD203B41FA5}">
                      <a16:colId xmlns:a16="http://schemas.microsoft.com/office/drawing/2014/main" xmlns="" val="645514533"/>
                    </a:ext>
                  </a:extLst>
                </a:gridCol>
                <a:gridCol w="4158342">
                  <a:extLst>
                    <a:ext uri="{9D8B030D-6E8A-4147-A177-3AD203B41FA5}">
                      <a16:colId xmlns:a16="http://schemas.microsoft.com/office/drawing/2014/main" xmlns="" val="948851877"/>
                    </a:ext>
                  </a:extLst>
                </a:gridCol>
              </a:tblGrid>
              <a:tr h="33436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215694"/>
                  </a:ext>
                </a:extLst>
              </a:tr>
              <a:tr h="577116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1, 2, 4 en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Kwatryne</a:t>
                      </a:r>
                      <a:endParaRPr lang="en-ZA" dirty="0"/>
                    </a:p>
                    <a:p>
                      <a:r>
                        <a:rPr lang="en-ZA" dirty="0"/>
                        <a:t>Bestaan uit vier </a:t>
                      </a:r>
                      <a:r>
                        <a:rPr lang="en-ZA" dirty="0" err="1"/>
                        <a:t>versreëls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2539978"/>
                  </a:ext>
                </a:extLst>
              </a:tr>
              <a:tr h="577116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3 en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Word herhaal</a:t>
                      </a:r>
                    </a:p>
                    <a:p>
                      <a:r>
                        <a:rPr lang="en-ZA" dirty="0" err="1"/>
                        <a:t>Refrein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346266"/>
                  </a:ext>
                </a:extLst>
              </a:tr>
              <a:tr h="824451">
                <a:tc>
                  <a:txBody>
                    <a:bodyPr/>
                    <a:lstStyle/>
                    <a:p>
                      <a:r>
                        <a:rPr lang="en-ZA" dirty="0" err="1"/>
                        <a:t>Strofe</a:t>
                      </a:r>
                      <a:r>
                        <a:rPr lang="en-ZA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Versreëls</a:t>
                      </a:r>
                      <a:r>
                        <a:rPr lang="en-ZA" dirty="0"/>
                        <a:t> is </a:t>
                      </a:r>
                      <a:r>
                        <a:rPr lang="en-ZA" dirty="0" err="1"/>
                        <a:t>korter</a:t>
                      </a:r>
                      <a:r>
                        <a:rPr lang="en-ZA" dirty="0"/>
                        <a:t>.</a:t>
                      </a:r>
                    </a:p>
                    <a:p>
                      <a:r>
                        <a:rPr lang="en-ZA" dirty="0" err="1"/>
                        <a:t>Rym</a:t>
                      </a:r>
                      <a:r>
                        <a:rPr lang="en-ZA" dirty="0"/>
                        <a:t> nie.</a:t>
                      </a:r>
                    </a:p>
                    <a:p>
                      <a:r>
                        <a:rPr lang="en-ZA" dirty="0"/>
                        <a:t>Die ma is </a:t>
                      </a:r>
                      <a:r>
                        <a:rPr lang="en-ZA" dirty="0" err="1"/>
                        <a:t>geboke</a:t>
                      </a:r>
                      <a:r>
                        <a:rPr lang="en-ZA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3860913"/>
                  </a:ext>
                </a:extLst>
              </a:tr>
              <a:tr h="33436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975289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13DA40-DAF6-46C4-86D5-D660EFF12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04" y="3278912"/>
            <a:ext cx="2247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2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4E680AD-2347-4BB0-B094-A7E36426A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40169"/>
              </p:ext>
            </p:extLst>
          </p:nvPr>
        </p:nvGraphicFramePr>
        <p:xfrm>
          <a:off x="1622698" y="1768547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125">
                  <a:extLst>
                    <a:ext uri="{9D8B030D-6E8A-4147-A177-3AD203B41FA5}">
                      <a16:colId xmlns:a16="http://schemas.microsoft.com/office/drawing/2014/main" xmlns="" val="1834835287"/>
                    </a:ext>
                  </a:extLst>
                </a:gridCol>
                <a:gridCol w="4037875">
                  <a:extLst>
                    <a:ext uri="{9D8B030D-6E8A-4147-A177-3AD203B41FA5}">
                      <a16:colId xmlns:a16="http://schemas.microsoft.com/office/drawing/2014/main" xmlns="" val="3490869250"/>
                    </a:ext>
                  </a:extLst>
                </a:gridCol>
              </a:tblGrid>
              <a:tr h="1671340">
                <a:tc>
                  <a:txBody>
                    <a:bodyPr/>
                    <a:lstStyle/>
                    <a:p>
                      <a:r>
                        <a:rPr lang="en-ZA" b="0" i="1" dirty="0" err="1"/>
                        <a:t>sonvanger</a:t>
                      </a:r>
                      <a:r>
                        <a:rPr lang="en-ZA" b="0" i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Alleenplasing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=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beklemtoon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dat die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sonvanger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aanhoudend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die son moet bring.</a:t>
                      </a:r>
                    </a:p>
                    <a:p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Ellips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= die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refrein</a:t>
                      </a:r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word herhaal.</a:t>
                      </a:r>
                    </a:p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Kursief= die </a:t>
                      </a:r>
                      <a:r>
                        <a:rPr lang="en-ZA" b="0" dirty="0" err="1">
                          <a:solidFill>
                            <a:srgbClr val="C00000"/>
                          </a:solidFill>
                        </a:rPr>
                        <a:t>refrein</a:t>
                      </a:r>
                      <a:endParaRPr lang="en-ZA" b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ZA" b="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8317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B05C66-D518-440E-B9DC-E83553F91547}"/>
              </a:ext>
            </a:extLst>
          </p:cNvPr>
          <p:cNvSpPr txBox="1"/>
          <p:nvPr/>
        </p:nvSpPr>
        <p:spPr>
          <a:xfrm>
            <a:off x="1535612" y="1245326"/>
            <a:ext cx="538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9.  TIPOGRAFIE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067B1E-6AC6-4AE6-8FBA-B36FBDB1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54" y="3648363"/>
            <a:ext cx="5803338" cy="29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80C19C-6DBD-49C4-AC0F-6B095EC2AD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9906000" cy="1477963"/>
          </a:xfrm>
        </p:spPr>
        <p:txBody>
          <a:bodyPr>
            <a:normAutofit fontScale="90000"/>
          </a:bodyPr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06A849-6BD7-481D-A1E8-05D646431B04}"/>
              </a:ext>
            </a:extLst>
          </p:cNvPr>
          <p:cNvSpPr txBox="1"/>
          <p:nvPr/>
        </p:nvSpPr>
        <p:spPr>
          <a:xfrm>
            <a:off x="1583267" y="1058333"/>
            <a:ext cx="91101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kyk of jy vir my die son kan kry</a:t>
            </a:r>
          </a:p>
          <a:p>
            <a:r>
              <a:rPr lang="en-ZA" sz="2800" dirty="0" err="1"/>
              <a:t>daar’s</a:t>
            </a:r>
            <a:r>
              <a:rPr lang="en-ZA" sz="2800" dirty="0"/>
              <a:t> ‘n </a:t>
            </a:r>
            <a:r>
              <a:rPr lang="en-ZA" sz="2800" dirty="0" err="1"/>
              <a:t>huisie</a:t>
            </a:r>
            <a:r>
              <a:rPr lang="en-ZA" sz="2800" dirty="0"/>
              <a:t> in my hart waar die son kan bly</a:t>
            </a:r>
          </a:p>
          <a:p>
            <a:r>
              <a:rPr lang="en-ZA" sz="2800" dirty="0"/>
              <a:t>kyk of jy vir my die son kan steel</a:t>
            </a:r>
          </a:p>
          <a:p>
            <a:r>
              <a:rPr lang="en-ZA" sz="2800" dirty="0" err="1"/>
              <a:t>daar’s</a:t>
            </a:r>
            <a:r>
              <a:rPr lang="en-ZA" sz="2800" dirty="0"/>
              <a:t> ‘n </a:t>
            </a:r>
            <a:r>
              <a:rPr lang="en-ZA" sz="2800" dirty="0" err="1"/>
              <a:t>plekkie</a:t>
            </a:r>
            <a:r>
              <a:rPr lang="en-ZA" sz="2800" dirty="0"/>
              <a:t> in die </a:t>
            </a:r>
            <a:r>
              <a:rPr lang="en-ZA" sz="2800" dirty="0" err="1"/>
              <a:t>tuin</a:t>
            </a:r>
            <a:r>
              <a:rPr lang="en-ZA" sz="2800" dirty="0"/>
              <a:t> waar die son kan speel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8987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B3C0E-2EAF-49AC-AA25-F531F80F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1" y="914401"/>
            <a:ext cx="6670766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F87AF-4D28-482E-B98C-DAD0FD657562}"/>
              </a:ext>
            </a:extLst>
          </p:cNvPr>
          <p:cNvSpPr txBox="1"/>
          <p:nvPr/>
        </p:nvSpPr>
        <p:spPr>
          <a:xfrm flipH="1">
            <a:off x="6104708" y="2264229"/>
            <a:ext cx="53035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10.  ‘n LIRIESE GEDIG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err="1"/>
              <a:t>Sangerig</a:t>
            </a:r>
            <a:endParaRPr lang="en-Z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err="1"/>
              <a:t>Gevoelvol</a:t>
            </a:r>
            <a:r>
              <a:rPr lang="en-ZA" sz="3200" dirty="0"/>
              <a:t>, emosioneel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Persoonlik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5C4E7B-D5D9-4629-BC60-5D8091D1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81" y="923397"/>
            <a:ext cx="3262837" cy="52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5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E30D8-8B24-42AA-9A37-35D1EE9C2F3A}"/>
              </a:ext>
            </a:extLst>
          </p:cNvPr>
          <p:cNvSpPr txBox="1"/>
          <p:nvPr/>
        </p:nvSpPr>
        <p:spPr>
          <a:xfrm rot="10800000" flipV="1">
            <a:off x="1628503" y="2638475"/>
            <a:ext cx="56708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11.  TOON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Hartseer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err="1"/>
              <a:t>Droewig</a:t>
            </a:r>
            <a:endParaRPr lang="en-Z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C60427-99C8-4B70-8C2E-78CAE2FC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44" y="2002971"/>
            <a:ext cx="3190739" cy="31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13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F91AA4-7E8E-49CC-ABCC-D9C43B02E1AE}"/>
              </a:ext>
            </a:extLst>
          </p:cNvPr>
          <p:cNvSpPr txBox="1"/>
          <p:nvPr/>
        </p:nvSpPr>
        <p:spPr>
          <a:xfrm>
            <a:off x="1280160" y="1036320"/>
            <a:ext cx="97797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12.  STYLFIGURE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err="1">
                <a:solidFill>
                  <a:schemeClr val="bg1"/>
                </a:solidFill>
              </a:rPr>
              <a:t>Kontras</a:t>
            </a:r>
            <a:r>
              <a:rPr lang="en-ZA" sz="2400" b="1" dirty="0">
                <a:solidFill>
                  <a:schemeClr val="bg1"/>
                </a:solidFill>
              </a:rPr>
              <a:t>:			</a:t>
            </a:r>
            <a:r>
              <a:rPr lang="en-ZA" sz="2400" b="1" dirty="0"/>
              <a:t>*</a:t>
            </a:r>
            <a:r>
              <a:rPr lang="en-ZA" sz="2400" dirty="0"/>
              <a:t>tussen lig(“son”, “</a:t>
            </a:r>
            <a:r>
              <a:rPr lang="en-ZA" sz="2400" dirty="0" err="1"/>
              <a:t>skyn</a:t>
            </a:r>
            <a:r>
              <a:rPr lang="en-ZA" sz="2400" dirty="0"/>
              <a:t>”, “lig”, “</a:t>
            </a:r>
            <a:r>
              <a:rPr lang="en-ZA" sz="2400" dirty="0" err="1"/>
              <a:t>strale</a:t>
            </a:r>
            <a:r>
              <a:rPr lang="en-ZA" sz="2400" dirty="0"/>
              <a:t>”) en </a:t>
            </a:r>
            <a:r>
              <a:rPr lang="en-ZA" sz="2400" dirty="0" err="1"/>
              <a:t>donker</a:t>
            </a:r>
            <a:endParaRPr lang="en-ZA" sz="2400" dirty="0"/>
          </a:p>
          <a:p>
            <a:r>
              <a:rPr lang="en-ZA" sz="2400" dirty="0"/>
              <a:t>			 			*tussen </a:t>
            </a:r>
            <a:r>
              <a:rPr lang="en-ZA" sz="2400" dirty="0" err="1"/>
              <a:t>seisoene</a:t>
            </a:r>
            <a:r>
              <a:rPr lang="en-ZA" sz="2400" dirty="0"/>
              <a:t>: somer en wind en </a:t>
            </a:r>
            <a:r>
              <a:rPr lang="en-ZA" sz="2400" dirty="0" err="1"/>
              <a:t>reën</a:t>
            </a:r>
            <a:r>
              <a:rPr lang="en-ZA" sz="2400" dirty="0"/>
              <a:t>(winter)</a:t>
            </a:r>
          </a:p>
          <a:p>
            <a:r>
              <a:rPr lang="en-ZA" sz="2400" dirty="0"/>
              <a:t>			  			*tussen </a:t>
            </a:r>
            <a:r>
              <a:rPr lang="en-ZA" sz="2400" dirty="0" err="1"/>
              <a:t>geluide</a:t>
            </a:r>
            <a:r>
              <a:rPr lang="en-ZA" sz="2400" dirty="0"/>
              <a:t>( “liedjie”, “lag”) en </a:t>
            </a:r>
            <a:r>
              <a:rPr lang="en-ZA" sz="2400" dirty="0" err="1"/>
              <a:t>stilte</a:t>
            </a: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err="1">
                <a:solidFill>
                  <a:schemeClr val="bg1"/>
                </a:solidFill>
              </a:rPr>
              <a:t>Retoriese</a:t>
            </a:r>
            <a:r>
              <a:rPr lang="en-ZA" sz="2400" b="1" dirty="0">
                <a:solidFill>
                  <a:schemeClr val="bg1"/>
                </a:solidFill>
              </a:rPr>
              <a:t> </a:t>
            </a:r>
            <a:r>
              <a:rPr lang="en-ZA" sz="2400" b="1" dirty="0" err="1">
                <a:solidFill>
                  <a:schemeClr val="bg1"/>
                </a:solidFill>
              </a:rPr>
              <a:t>vrae</a:t>
            </a:r>
            <a:r>
              <a:rPr lang="en-ZA" sz="2400" b="1" dirty="0">
                <a:solidFill>
                  <a:schemeClr val="bg1"/>
                </a:solidFill>
              </a:rPr>
              <a:t>: bv. </a:t>
            </a:r>
            <a:r>
              <a:rPr lang="en-ZA" sz="2400" b="1" dirty="0"/>
              <a:t>*</a:t>
            </a:r>
            <a:r>
              <a:rPr lang="en-ZA" sz="2400" dirty="0"/>
              <a:t>“ </a:t>
            </a:r>
            <a:r>
              <a:rPr lang="en-ZA" sz="2400" dirty="0" err="1"/>
              <a:t>Onthou</a:t>
            </a:r>
            <a:r>
              <a:rPr lang="en-ZA" sz="2400" dirty="0"/>
              <a:t> jy hoe </a:t>
            </a:r>
            <a:r>
              <a:rPr lang="en-ZA" sz="2400" dirty="0" err="1"/>
              <a:t>helder</a:t>
            </a:r>
            <a:r>
              <a:rPr lang="en-ZA" sz="2400" dirty="0"/>
              <a:t> die son kon lag”</a:t>
            </a:r>
          </a:p>
          <a:p>
            <a:pPr lvl="6"/>
            <a:r>
              <a:rPr lang="en-ZA" sz="2400" dirty="0"/>
              <a:t>*</a:t>
            </a:r>
            <a:r>
              <a:rPr lang="en-ZA" sz="2400" dirty="0" err="1"/>
              <a:t>Beklemtoon</a:t>
            </a:r>
            <a:r>
              <a:rPr lang="en-ZA" sz="2400" dirty="0"/>
              <a:t> die </a:t>
            </a:r>
            <a:r>
              <a:rPr lang="en-ZA" sz="2400" dirty="0" err="1"/>
              <a:t>moeder</a:t>
            </a:r>
            <a:r>
              <a:rPr lang="en-ZA" sz="2400" dirty="0"/>
              <a:t> se </a:t>
            </a:r>
            <a:r>
              <a:rPr lang="en-ZA" sz="2400" dirty="0" err="1"/>
              <a:t>gevoelens</a:t>
            </a:r>
            <a:endParaRPr lang="en-ZA" sz="2400" dirty="0"/>
          </a:p>
          <a:p>
            <a:pPr marL="3086100" lvl="6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</a:rPr>
              <a:t>Herhaling: 			</a:t>
            </a:r>
            <a:r>
              <a:rPr lang="en-ZA" sz="2400" b="1" dirty="0"/>
              <a:t>*</a:t>
            </a:r>
            <a:r>
              <a:rPr lang="en-ZA" sz="2400" dirty="0"/>
              <a:t>die ma vra die </a:t>
            </a:r>
            <a:r>
              <a:rPr lang="en-ZA" sz="2400" dirty="0" err="1"/>
              <a:t>sonvanger</a:t>
            </a:r>
            <a:r>
              <a:rPr lang="en-ZA" sz="2400" dirty="0"/>
              <a:t> herhaaldelik om die son 								weer te laat </a:t>
            </a:r>
          </a:p>
          <a:p>
            <a:r>
              <a:rPr lang="en-ZA" sz="2400" dirty="0"/>
              <a:t>			    			*</a:t>
            </a:r>
            <a:r>
              <a:rPr lang="en-ZA" sz="2400" dirty="0" err="1"/>
              <a:t>skyn</a:t>
            </a:r>
            <a:r>
              <a:rPr lang="en-ZA" sz="2400" dirty="0"/>
              <a:t>=sy is </a:t>
            </a:r>
            <a:r>
              <a:rPr lang="en-ZA" sz="2400" dirty="0" err="1"/>
              <a:t>desperaat</a:t>
            </a:r>
            <a:r>
              <a:rPr lang="en-ZA" sz="2400" dirty="0"/>
              <a:t> vir die </a:t>
            </a:r>
            <a:r>
              <a:rPr lang="en-ZA" sz="2400" dirty="0" err="1"/>
              <a:t>vrolikheid</a:t>
            </a:r>
            <a:r>
              <a:rPr lang="en-ZA" sz="2400" dirty="0"/>
              <a:t> om terug te 								keer.</a:t>
            </a:r>
          </a:p>
        </p:txBody>
      </p:sp>
    </p:spTree>
    <p:extLst>
      <p:ext uri="{BB962C8B-B14F-4D97-AF65-F5344CB8AC3E}">
        <p14:creationId xmlns:p14="http://schemas.microsoft.com/office/powerpoint/2010/main" val="3886513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1B3D09-6612-4415-9679-3F2F43939C4A}"/>
              </a:ext>
            </a:extLst>
          </p:cNvPr>
          <p:cNvSpPr txBox="1"/>
          <p:nvPr/>
        </p:nvSpPr>
        <p:spPr>
          <a:xfrm flipH="1">
            <a:off x="1288869" y="609600"/>
            <a:ext cx="10101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</a:rPr>
              <a:t>Ironie      			</a:t>
            </a:r>
            <a:r>
              <a:rPr lang="en-ZA" sz="2400" dirty="0"/>
              <a:t>Anders as wat ‘n mens sou verwag, is dit die </a:t>
            </a:r>
            <a:r>
              <a:rPr lang="en-ZA" sz="2400" dirty="0" err="1"/>
              <a:t>donkerste</a:t>
            </a:r>
            <a:r>
              <a:rPr lang="en-ZA" sz="2400" dirty="0"/>
              <a:t> by 						die </a:t>
            </a:r>
            <a:r>
              <a:rPr lang="en-ZA" sz="2400" dirty="0" err="1"/>
              <a:t>venster</a:t>
            </a:r>
            <a:r>
              <a:rPr lang="en-ZA" sz="2400" dirty="0"/>
              <a:t> en in die </a:t>
            </a:r>
            <a:r>
              <a:rPr lang="en-ZA" sz="2400" dirty="0" err="1"/>
              <a:t>middel</a:t>
            </a:r>
            <a:r>
              <a:rPr lang="en-ZA" sz="2400" dirty="0"/>
              <a:t> van die </a:t>
            </a:r>
            <a:r>
              <a:rPr lang="en-ZA" sz="2400" dirty="0" err="1"/>
              <a:t>dag</a:t>
            </a:r>
            <a:r>
              <a:rPr lang="en-ZA" sz="2400" dirty="0"/>
              <a:t>. Dit behoort 							dan juis die </a:t>
            </a:r>
            <a:r>
              <a:rPr lang="en-ZA" sz="2400" dirty="0" err="1"/>
              <a:t>helderste</a:t>
            </a:r>
            <a:r>
              <a:rPr lang="en-ZA" sz="2400" dirty="0"/>
              <a:t> tyd en plek te wees.   (</a:t>
            </a:r>
            <a:r>
              <a:rPr lang="en-ZA" sz="2400" dirty="0" err="1"/>
              <a:t>versreël</a:t>
            </a:r>
            <a:r>
              <a:rPr lang="en-ZA" sz="2400" dirty="0"/>
              <a:t> 3)</a:t>
            </a:r>
            <a:r>
              <a:rPr lang="en-ZA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err="1">
                <a:solidFill>
                  <a:schemeClr val="bg1"/>
                </a:solidFill>
              </a:rPr>
              <a:t>Retoriese</a:t>
            </a:r>
            <a:r>
              <a:rPr lang="en-ZA" sz="2400" b="1" dirty="0">
                <a:solidFill>
                  <a:schemeClr val="bg1"/>
                </a:solidFill>
              </a:rPr>
              <a:t> </a:t>
            </a:r>
            <a:r>
              <a:rPr lang="en-ZA" sz="2400" b="1" dirty="0" err="1">
                <a:solidFill>
                  <a:schemeClr val="bg1"/>
                </a:solidFill>
              </a:rPr>
              <a:t>vrae</a:t>
            </a:r>
            <a:r>
              <a:rPr lang="en-ZA" sz="2400" b="1" dirty="0">
                <a:solidFill>
                  <a:schemeClr val="bg1"/>
                </a:solidFill>
              </a:rPr>
              <a:t>		</a:t>
            </a:r>
            <a:r>
              <a:rPr lang="en-ZA" sz="2400" dirty="0"/>
              <a:t>bv. “ </a:t>
            </a:r>
            <a:r>
              <a:rPr lang="en-ZA" sz="2400" dirty="0" err="1"/>
              <a:t>onthou</a:t>
            </a:r>
            <a:r>
              <a:rPr lang="en-ZA" sz="2400" dirty="0"/>
              <a:t> jy nog hoe </a:t>
            </a:r>
            <a:r>
              <a:rPr lang="en-ZA" sz="2400" dirty="0" err="1"/>
              <a:t>helder</a:t>
            </a:r>
            <a:r>
              <a:rPr lang="en-ZA" sz="2400" dirty="0"/>
              <a:t> die </a:t>
            </a:r>
            <a:r>
              <a:rPr lang="en-ZA" sz="2400" dirty="0" err="1"/>
              <a:t>kamer</a:t>
            </a:r>
            <a:r>
              <a:rPr lang="en-ZA" sz="2400" dirty="0"/>
              <a:t> kon lag”</a:t>
            </a:r>
          </a:p>
          <a:p>
            <a:pPr lvl="7"/>
            <a:r>
              <a:rPr lang="en-ZA" sz="2400" dirty="0"/>
              <a:t> “kan jy sien wat die wind en </a:t>
            </a:r>
            <a:r>
              <a:rPr lang="en-ZA" sz="2400" dirty="0" err="1"/>
              <a:t>reën</a:t>
            </a:r>
            <a:r>
              <a:rPr lang="en-ZA" sz="2400" dirty="0"/>
              <a:t> aan my doen”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ZA" sz="2400" dirty="0" err="1"/>
              <a:t>Betrek</a:t>
            </a:r>
            <a:r>
              <a:rPr lang="en-ZA" sz="2400" dirty="0"/>
              <a:t> die </a:t>
            </a:r>
            <a:r>
              <a:rPr lang="en-ZA" sz="2400" dirty="0" err="1"/>
              <a:t>aangesprokene</a:t>
            </a:r>
            <a:r>
              <a:rPr lang="en-ZA" sz="2400" dirty="0"/>
              <a:t> en </a:t>
            </a:r>
            <a:r>
              <a:rPr lang="en-ZA" sz="2400" dirty="0" err="1"/>
              <a:t>beklemtoon</a:t>
            </a:r>
            <a:r>
              <a:rPr lang="en-ZA" sz="2400" dirty="0"/>
              <a:t> haar </a:t>
            </a:r>
            <a:r>
              <a:rPr lang="en-ZA" sz="2400" dirty="0" err="1"/>
              <a:t>emosies</a:t>
            </a:r>
            <a:r>
              <a:rPr lang="en-ZA" sz="2400" dirty="0"/>
              <a:t>. </a:t>
            </a:r>
            <a:r>
              <a:rPr lang="en-ZA" sz="24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96D249-5D6D-407F-A604-82B065FF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3823061"/>
            <a:ext cx="4206239" cy="27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2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D95019-1A44-4338-9081-31D31EBF3897}"/>
              </a:ext>
            </a:extLst>
          </p:cNvPr>
          <p:cNvSpPr txBox="1"/>
          <p:nvPr/>
        </p:nvSpPr>
        <p:spPr>
          <a:xfrm>
            <a:off x="1613647" y="699247"/>
            <a:ext cx="1205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err="1">
                <a:solidFill>
                  <a:schemeClr val="bg1"/>
                </a:solidFill>
              </a:rPr>
              <a:t>Regressie</a:t>
            </a:r>
            <a:r>
              <a:rPr lang="en-ZA" sz="2400" b="1" dirty="0">
                <a:solidFill>
                  <a:schemeClr val="bg1"/>
                </a:solidFill>
              </a:rPr>
              <a:t>: </a:t>
            </a:r>
            <a:r>
              <a:rPr lang="en-ZA" sz="2400" b="1" dirty="0"/>
              <a:t>*aan die begin vra sy vir </a:t>
            </a:r>
            <a:r>
              <a:rPr lang="en-ZA" sz="2400" b="1" dirty="0">
                <a:solidFill>
                  <a:srgbClr val="FFC000"/>
                </a:solidFill>
              </a:rPr>
              <a:t>die son</a:t>
            </a:r>
            <a:r>
              <a:rPr lang="en-ZA" sz="2400" b="1" dirty="0"/>
              <a:t>. </a:t>
            </a:r>
          </a:p>
          <a:p>
            <a:r>
              <a:rPr lang="en-ZA" sz="2400" b="1" dirty="0"/>
              <a:t>		          *later vra sy vir ‘n </a:t>
            </a:r>
            <a:r>
              <a:rPr lang="en-ZA" sz="2400" b="1" dirty="0" err="1">
                <a:solidFill>
                  <a:srgbClr val="FFC000"/>
                </a:solidFill>
              </a:rPr>
              <a:t>bietjie</a:t>
            </a:r>
            <a:r>
              <a:rPr lang="en-ZA" sz="2400" b="1" dirty="0">
                <a:solidFill>
                  <a:srgbClr val="FFC000"/>
                </a:solidFill>
              </a:rPr>
              <a:t> lig </a:t>
            </a:r>
            <a:r>
              <a:rPr lang="en-ZA" sz="2400" b="1" dirty="0"/>
              <a:t>of ‘n </a:t>
            </a:r>
            <a:r>
              <a:rPr lang="en-ZA" sz="2400" b="1" dirty="0" err="1">
                <a:solidFill>
                  <a:srgbClr val="FFC000"/>
                </a:solidFill>
              </a:rPr>
              <a:t>handjie</a:t>
            </a:r>
            <a:r>
              <a:rPr lang="en-ZA" sz="2400" b="1" dirty="0">
                <a:solidFill>
                  <a:srgbClr val="FFC000"/>
                </a:solidFill>
              </a:rPr>
              <a:t> </a:t>
            </a:r>
            <a:r>
              <a:rPr lang="en-ZA" sz="2400" b="1" dirty="0" err="1">
                <a:solidFill>
                  <a:srgbClr val="FFC000"/>
                </a:solidFill>
              </a:rPr>
              <a:t>vol</a:t>
            </a:r>
            <a:r>
              <a:rPr lang="en-ZA" sz="2400" b="1" dirty="0">
                <a:solidFill>
                  <a:srgbClr val="FFC000"/>
                </a:solidFill>
              </a:rPr>
              <a:t> </a:t>
            </a:r>
            <a:r>
              <a:rPr lang="en-ZA" sz="2400" b="1" dirty="0" err="1">
                <a:solidFill>
                  <a:srgbClr val="FFC000"/>
                </a:solidFill>
              </a:rPr>
              <a:t>stra</a:t>
            </a:r>
            <a:r>
              <a:rPr lang="en-ZA" sz="2400" b="1" dirty="0" err="1"/>
              <a:t>le</a:t>
            </a:r>
            <a:endParaRPr lang="en-ZA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5F9F91-9EC8-4C98-8EC9-28F36D96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53" y="2788025"/>
            <a:ext cx="3980330" cy="31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0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81E1CA-1D27-4718-B744-4555E5620C00}"/>
              </a:ext>
            </a:extLst>
          </p:cNvPr>
          <p:cNvSpPr txBox="1"/>
          <p:nvPr/>
        </p:nvSpPr>
        <p:spPr>
          <a:xfrm>
            <a:off x="1924595" y="1358538"/>
            <a:ext cx="89524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13. BOODSKAP(sentrale </a:t>
            </a:r>
            <a:r>
              <a:rPr lang="en-ZA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gedagte</a:t>
            </a:r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ZA" dirty="0"/>
              <a:t>      Die </a:t>
            </a:r>
            <a:r>
              <a:rPr lang="en-ZA" dirty="0" err="1"/>
              <a:t>droefheid</a:t>
            </a:r>
            <a:r>
              <a:rPr lang="en-ZA" dirty="0"/>
              <a:t> van </a:t>
            </a:r>
            <a:r>
              <a:rPr lang="en-ZA" dirty="0" err="1"/>
              <a:t>ouers</a:t>
            </a:r>
            <a:r>
              <a:rPr lang="en-ZA" dirty="0"/>
              <a:t> na ‘n kind se dood.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14.  TEMA(“die </a:t>
            </a:r>
            <a:r>
              <a:rPr lang="en-ZA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lessie</a:t>
            </a:r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”)</a:t>
            </a:r>
          </a:p>
          <a:p>
            <a:r>
              <a:rPr lang="en-ZA" dirty="0"/>
              <a:t>      Bv. </a:t>
            </a:r>
            <a:r>
              <a:rPr lang="en-ZA" dirty="0" err="1"/>
              <a:t>Ek</a:t>
            </a:r>
            <a:r>
              <a:rPr lang="en-ZA" dirty="0"/>
              <a:t> het besef hoe </a:t>
            </a:r>
            <a:r>
              <a:rPr lang="en-ZA" dirty="0" err="1"/>
              <a:t>traumaties</a:t>
            </a:r>
            <a:r>
              <a:rPr lang="en-ZA" dirty="0"/>
              <a:t> </a:t>
            </a:r>
            <a:r>
              <a:rPr lang="en-ZA" dirty="0" err="1"/>
              <a:t>selfdood</a:t>
            </a:r>
            <a:r>
              <a:rPr lang="en-ZA" dirty="0"/>
              <a:t> van ‘n kind vir </a:t>
            </a:r>
            <a:r>
              <a:rPr lang="en-ZA" dirty="0" err="1"/>
              <a:t>ouers</a:t>
            </a:r>
            <a:r>
              <a:rPr lang="en-ZA" dirty="0"/>
              <a:t> moet wees.</a:t>
            </a:r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E94586-60A6-4B5B-B2F1-81C545ED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757" y="4238215"/>
            <a:ext cx="3051403" cy="22148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57929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60FCE2-72CB-489D-BBC0-858F2F62BBA2}"/>
              </a:ext>
            </a:extLst>
          </p:cNvPr>
          <p:cNvSpPr txBox="1"/>
          <p:nvPr/>
        </p:nvSpPr>
        <p:spPr>
          <a:xfrm>
            <a:off x="1111624" y="1445623"/>
            <a:ext cx="12168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5"/>
            </a:pPr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ZA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Werkwoorde</a:t>
            </a:r>
            <a:endParaRPr lang="en-ZA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Die baie </a:t>
            </a:r>
            <a:r>
              <a:rPr lang="en-ZA" sz="2800" dirty="0" err="1"/>
              <a:t>werkwoorde</a:t>
            </a:r>
            <a:r>
              <a:rPr lang="en-ZA" sz="2800" dirty="0"/>
              <a:t> is </a:t>
            </a:r>
            <a:r>
              <a:rPr lang="en-ZA" sz="2800" dirty="0" err="1"/>
              <a:t>opvallend</a:t>
            </a:r>
            <a:r>
              <a:rPr lang="en-ZA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err="1"/>
              <a:t>Veral</a:t>
            </a:r>
            <a:r>
              <a:rPr lang="en-ZA" sz="2800" dirty="0"/>
              <a:t> </a:t>
            </a:r>
            <a:r>
              <a:rPr lang="en-ZA" sz="2800" dirty="0" err="1"/>
              <a:t>teenwoordig</a:t>
            </a:r>
            <a:r>
              <a:rPr lang="en-ZA" sz="2800" dirty="0"/>
              <a:t> in die ma se </a:t>
            </a:r>
            <a:r>
              <a:rPr lang="en-ZA" sz="2800" dirty="0" err="1"/>
              <a:t>versoeke</a:t>
            </a:r>
            <a:r>
              <a:rPr lang="en-ZA" sz="2800" dirty="0"/>
              <a:t> aan die </a:t>
            </a:r>
            <a:r>
              <a:rPr lang="en-ZA" sz="2800" dirty="0" err="1"/>
              <a:t>sonvanger</a:t>
            </a:r>
            <a:r>
              <a:rPr lang="en-ZA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Dui op haar </a:t>
            </a:r>
            <a:r>
              <a:rPr lang="en-ZA" sz="2800" dirty="0" err="1"/>
              <a:t>desperaatheid</a:t>
            </a:r>
            <a:r>
              <a:rPr lang="en-ZA" sz="28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Bv. “kan </a:t>
            </a:r>
            <a:r>
              <a:rPr lang="en-ZA" sz="2800" dirty="0" err="1"/>
              <a:t>vang</a:t>
            </a:r>
            <a:r>
              <a:rPr lang="en-ZA" sz="2800" dirty="0"/>
              <a:t>”, “kan hang”, “kon lag”, ens.</a:t>
            </a:r>
          </a:p>
          <a:p>
            <a:endParaRPr lang="en-Z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4942BB-82C3-42FA-819B-242AEA0D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12" y="3926542"/>
            <a:ext cx="3818963" cy="2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8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60FCE2-72CB-489D-BBC0-858F2F62BBA2}"/>
              </a:ext>
            </a:extLst>
          </p:cNvPr>
          <p:cNvSpPr txBox="1"/>
          <p:nvPr/>
        </p:nvSpPr>
        <p:spPr>
          <a:xfrm>
            <a:off x="1075766" y="824753"/>
            <a:ext cx="12204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ZA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ZA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16.  </a:t>
            </a:r>
            <a:r>
              <a:rPr lang="en-ZA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Verkleining</a:t>
            </a:r>
            <a:endParaRPr lang="en-ZA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Daar word baie </a:t>
            </a:r>
            <a:r>
              <a:rPr lang="en-ZA" sz="2400" dirty="0" err="1"/>
              <a:t>verkleinwoorde</a:t>
            </a:r>
            <a:r>
              <a:rPr lang="en-ZA" sz="2400" dirty="0"/>
              <a:t> gebruik.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err="1"/>
              <a:t>Beklemtoon</a:t>
            </a:r>
            <a:r>
              <a:rPr lang="en-ZA" sz="2400" dirty="0"/>
              <a:t> hoe </a:t>
            </a:r>
            <a:r>
              <a:rPr lang="en-ZA" sz="2400" dirty="0" err="1"/>
              <a:t>desperaat</a:t>
            </a:r>
            <a:r>
              <a:rPr lang="en-ZA" sz="2400" dirty="0"/>
              <a:t> die ma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Sy sal met die </a:t>
            </a:r>
            <a:r>
              <a:rPr lang="en-ZA" sz="2400" dirty="0" err="1"/>
              <a:t>minste</a:t>
            </a:r>
            <a:r>
              <a:rPr lang="en-ZA" sz="2400" dirty="0"/>
              <a:t> </a:t>
            </a:r>
            <a:r>
              <a:rPr lang="en-ZA" sz="2400" dirty="0" err="1"/>
              <a:t>tevrede</a:t>
            </a:r>
            <a:r>
              <a:rPr lang="en-ZA" sz="2400" dirty="0"/>
              <a:t> wees.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Bv.  “</a:t>
            </a:r>
            <a:r>
              <a:rPr lang="en-ZA" sz="2400" dirty="0" err="1"/>
              <a:t>huisie</a:t>
            </a:r>
            <a:r>
              <a:rPr lang="en-ZA" sz="2400" dirty="0"/>
              <a:t>”, “</a:t>
            </a:r>
            <a:r>
              <a:rPr lang="en-ZA" sz="2400" dirty="0" err="1"/>
              <a:t>plekkie</a:t>
            </a:r>
            <a:r>
              <a:rPr lang="en-ZA" sz="2400" dirty="0"/>
              <a:t>,” “</a:t>
            </a:r>
            <a:r>
              <a:rPr lang="en-ZA" sz="2400" dirty="0" err="1"/>
              <a:t>handjie</a:t>
            </a:r>
            <a:r>
              <a:rPr lang="en-ZA" sz="2400" dirty="0"/>
              <a:t>,” ens.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33E746-BC76-450A-A32C-941768EC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36" y="1166789"/>
            <a:ext cx="3505200" cy="284808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0154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1D1019-27DC-40BB-B69F-503B713B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16" y="1303574"/>
            <a:ext cx="3262837" cy="43560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344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B1547D-3020-4206-BCF0-A2B687A4389B}"/>
              </a:ext>
            </a:extLst>
          </p:cNvPr>
          <p:cNvSpPr txBox="1"/>
          <p:nvPr/>
        </p:nvSpPr>
        <p:spPr>
          <a:xfrm>
            <a:off x="1371600" y="660400"/>
            <a:ext cx="9787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i="1" dirty="0"/>
          </a:p>
          <a:p>
            <a:r>
              <a:rPr lang="en-ZA" sz="2800" i="1" dirty="0" err="1"/>
              <a:t>sonvanger</a:t>
            </a:r>
            <a:endParaRPr lang="en-ZA" sz="2800" i="1" dirty="0"/>
          </a:p>
          <a:p>
            <a:r>
              <a:rPr lang="en-ZA" sz="2800" i="1" dirty="0" err="1"/>
              <a:t>ek</a:t>
            </a:r>
            <a:r>
              <a:rPr lang="en-ZA" sz="2800" i="1" dirty="0"/>
              <a:t> vra jou </a:t>
            </a:r>
            <a:r>
              <a:rPr lang="en-ZA" sz="2800" i="1" dirty="0" err="1"/>
              <a:t>mooi</a:t>
            </a:r>
            <a:endParaRPr lang="en-ZA" sz="2800" i="1" dirty="0"/>
          </a:p>
          <a:p>
            <a:r>
              <a:rPr lang="en-ZA" sz="2800" i="1" dirty="0"/>
              <a:t>laat hom weer vir my kom </a:t>
            </a:r>
            <a:r>
              <a:rPr lang="en-ZA" sz="2800" i="1" dirty="0" err="1"/>
              <a:t>skyn</a:t>
            </a:r>
            <a:endParaRPr lang="en-ZA" sz="2800" i="1" dirty="0"/>
          </a:p>
          <a:p>
            <a:r>
              <a:rPr lang="en-ZA" sz="2800" i="1" dirty="0" err="1"/>
              <a:t>sonvanger</a:t>
            </a:r>
            <a:endParaRPr lang="en-ZA" sz="2800" i="1" dirty="0"/>
          </a:p>
          <a:p>
            <a:r>
              <a:rPr lang="en-ZA" sz="2800" i="1" dirty="0"/>
              <a:t>laat my verstaan</a:t>
            </a:r>
          </a:p>
          <a:p>
            <a:r>
              <a:rPr lang="en-ZA" sz="2800" i="1" dirty="0"/>
              <a:t>hoe ‘n somer </a:t>
            </a:r>
          </a:p>
          <a:p>
            <a:r>
              <a:rPr lang="en-ZA" sz="2800" i="1" dirty="0" err="1"/>
              <a:t>sommerso</a:t>
            </a:r>
            <a:r>
              <a:rPr lang="en-ZA" sz="2800" i="1" dirty="0"/>
              <a:t> in die </a:t>
            </a:r>
            <a:r>
              <a:rPr lang="en-ZA" sz="2800" i="1" dirty="0" err="1"/>
              <a:t>niet</a:t>
            </a:r>
            <a:r>
              <a:rPr lang="en-ZA" sz="2800" i="1" dirty="0"/>
              <a:t> kan </a:t>
            </a:r>
            <a:r>
              <a:rPr lang="en-ZA" sz="2800" i="1" dirty="0" err="1"/>
              <a:t>verdwyn</a:t>
            </a:r>
            <a:endParaRPr lang="en-ZA" sz="2800" i="1" dirty="0"/>
          </a:p>
          <a:p>
            <a:r>
              <a:rPr lang="en-ZA" sz="2800" i="1" dirty="0"/>
              <a:t>en laat hom </a:t>
            </a:r>
            <a:r>
              <a:rPr lang="en-ZA" sz="2800" i="1" dirty="0" err="1"/>
              <a:t>skyn</a:t>
            </a:r>
            <a:endParaRPr lang="en-ZA" sz="2800" i="1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052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5E75A4-D0FF-4781-8F9A-880F455A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28" y="200723"/>
            <a:ext cx="613317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6EA0DE-20F4-4562-9615-16884CFD81FE}"/>
              </a:ext>
            </a:extLst>
          </p:cNvPr>
          <p:cNvSpPr txBox="1"/>
          <p:nvPr/>
        </p:nvSpPr>
        <p:spPr>
          <a:xfrm>
            <a:off x="719667" y="762000"/>
            <a:ext cx="1046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bring ‘n </a:t>
            </a:r>
            <a:r>
              <a:rPr lang="en-ZA" sz="2800" dirty="0" err="1"/>
              <a:t>bietjie</a:t>
            </a:r>
            <a:r>
              <a:rPr lang="en-ZA" sz="2800" dirty="0"/>
              <a:t> lig </a:t>
            </a:r>
          </a:p>
          <a:p>
            <a:r>
              <a:rPr lang="en-ZA" sz="2800" dirty="0"/>
              <a:t>vir die </a:t>
            </a:r>
            <a:r>
              <a:rPr lang="en-ZA" sz="2800" dirty="0" err="1"/>
              <a:t>draaie</a:t>
            </a:r>
            <a:r>
              <a:rPr lang="en-ZA" sz="2800" dirty="0"/>
              <a:t> op my pad</a:t>
            </a:r>
          </a:p>
          <a:p>
            <a:r>
              <a:rPr lang="en-ZA" sz="2800" dirty="0"/>
              <a:t>en ‘n </a:t>
            </a:r>
            <a:r>
              <a:rPr lang="en-ZA" sz="2800" dirty="0" err="1"/>
              <a:t>handjie</a:t>
            </a:r>
            <a:r>
              <a:rPr lang="en-ZA" sz="2800" dirty="0"/>
              <a:t> </a:t>
            </a:r>
            <a:r>
              <a:rPr lang="en-ZA" sz="2800" dirty="0" err="1"/>
              <a:t>vol</a:t>
            </a:r>
            <a:r>
              <a:rPr lang="en-ZA" sz="2800" dirty="0"/>
              <a:t> </a:t>
            </a:r>
            <a:r>
              <a:rPr lang="en-ZA" sz="2800" dirty="0" err="1"/>
              <a:t>strale</a:t>
            </a:r>
            <a:endParaRPr lang="en-ZA" sz="2800" dirty="0"/>
          </a:p>
          <a:p>
            <a:r>
              <a:rPr lang="en-ZA" sz="2800" dirty="0"/>
              <a:t>vir die </a:t>
            </a:r>
            <a:r>
              <a:rPr lang="en-ZA" sz="2800" dirty="0" err="1"/>
              <a:t>donker</a:t>
            </a:r>
            <a:r>
              <a:rPr lang="en-ZA" sz="2800" dirty="0"/>
              <a:t> in my hart</a:t>
            </a:r>
          </a:p>
          <a:p>
            <a:endParaRPr lang="en-ZA" sz="2800" dirty="0"/>
          </a:p>
          <a:p>
            <a:r>
              <a:rPr lang="en-ZA" sz="2800" i="1" dirty="0" err="1"/>
              <a:t>sonvanger</a:t>
            </a:r>
            <a:r>
              <a:rPr lang="en-ZA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5346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80ED07-91D7-417A-A6A1-5B5F2B311A33}"/>
              </a:ext>
            </a:extLst>
          </p:cNvPr>
          <p:cNvSpPr txBox="1"/>
          <p:nvPr/>
        </p:nvSpPr>
        <p:spPr>
          <a:xfrm>
            <a:off x="792480" y="391886"/>
            <a:ext cx="96977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 INLEIDING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  Valiant Swart het hierdie </a:t>
            </a:r>
            <a:r>
              <a:rPr lang="en-ZA" sz="2800" dirty="0" err="1"/>
              <a:t>aandoenlike</a:t>
            </a:r>
            <a:r>
              <a:rPr lang="en-ZA" sz="2800" dirty="0"/>
              <a:t> lied vir die </a:t>
            </a:r>
            <a:r>
              <a:rPr lang="en-ZA" sz="2800" dirty="0" err="1"/>
              <a:t>ouers</a:t>
            </a:r>
            <a:r>
              <a:rPr lang="en-ZA" sz="2800" dirty="0"/>
              <a:t> van ‘n         	vriend </a:t>
            </a:r>
            <a:r>
              <a:rPr lang="en-ZA" sz="2800" dirty="0" err="1"/>
              <a:t>geskryf</a:t>
            </a:r>
            <a:r>
              <a:rPr lang="en-ZA" sz="2800" dirty="0"/>
              <a:t> om hulle te troos.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  Die vriend het </a:t>
            </a:r>
            <a:r>
              <a:rPr lang="en-ZA" sz="2800" dirty="0" err="1"/>
              <a:t>selfmoord</a:t>
            </a:r>
            <a:r>
              <a:rPr lang="en-ZA" sz="2800" dirty="0"/>
              <a:t> gepleeg(</a:t>
            </a:r>
            <a:r>
              <a:rPr lang="en-ZA" sz="2800" dirty="0" err="1"/>
              <a:t>selfdood</a:t>
            </a:r>
            <a:r>
              <a:rPr lang="en-ZA" sz="28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  Die </a:t>
            </a:r>
            <a:r>
              <a:rPr lang="en-ZA" sz="2800" dirty="0" err="1"/>
              <a:t>ouers</a:t>
            </a:r>
            <a:r>
              <a:rPr lang="en-ZA" sz="2800" dirty="0"/>
              <a:t> was natuurlik </a:t>
            </a:r>
            <a:r>
              <a:rPr lang="en-ZA" sz="2800" dirty="0" err="1"/>
              <a:t>vreeslik</a:t>
            </a:r>
            <a:r>
              <a:rPr lang="en-ZA" sz="2800" dirty="0"/>
              <a:t> hartseer en ontsteld.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  Die </a:t>
            </a:r>
            <a:r>
              <a:rPr lang="en-ZA" sz="2800" dirty="0" err="1"/>
              <a:t>moeder</a:t>
            </a:r>
            <a:r>
              <a:rPr lang="en-ZA" sz="2800" dirty="0"/>
              <a:t> het </a:t>
            </a:r>
            <a:r>
              <a:rPr lang="en-ZA" sz="2800" dirty="0" err="1"/>
              <a:t>gesukkel</a:t>
            </a:r>
            <a:r>
              <a:rPr lang="en-ZA" sz="2800" dirty="0"/>
              <a:t> om die seun se dood te verwerk en te  	verstaan.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Die </a:t>
            </a:r>
            <a:r>
              <a:rPr lang="en-ZA" sz="2800" dirty="0" err="1"/>
              <a:t>gedig</a:t>
            </a:r>
            <a:r>
              <a:rPr lang="en-ZA" sz="2800" dirty="0"/>
              <a:t> is dus die </a:t>
            </a:r>
            <a:r>
              <a:rPr lang="en-ZA" sz="2800" dirty="0" err="1"/>
              <a:t>liriek</a:t>
            </a:r>
            <a:r>
              <a:rPr lang="en-ZA" sz="2800" dirty="0"/>
              <a:t> van die 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  Dit is ‘n </a:t>
            </a:r>
            <a:r>
              <a:rPr lang="en-ZA" sz="2800" dirty="0" err="1">
                <a:solidFill>
                  <a:srgbClr val="FFC000"/>
                </a:solidFill>
              </a:rPr>
              <a:t>elegie</a:t>
            </a:r>
            <a:r>
              <a:rPr lang="en-ZA" sz="2800" dirty="0"/>
              <a:t> – </a:t>
            </a:r>
            <a:r>
              <a:rPr lang="en-ZA" sz="2800" dirty="0" err="1"/>
              <a:t>geskryf</a:t>
            </a:r>
            <a:r>
              <a:rPr lang="en-ZA" sz="2800" dirty="0"/>
              <a:t> na die dood van ‘n </a:t>
            </a:r>
            <a:r>
              <a:rPr lang="en-ZA" sz="2800" dirty="0" err="1"/>
              <a:t>geliefde</a:t>
            </a:r>
            <a:r>
              <a:rPr lang="en-ZA" sz="2800" dirty="0"/>
              <a:t>, ‘n 	</a:t>
            </a:r>
            <a:r>
              <a:rPr lang="en-ZA" sz="2800" dirty="0" err="1"/>
              <a:t>huldeblyk</a:t>
            </a:r>
            <a:r>
              <a:rPr lang="en-ZA" sz="2800" dirty="0"/>
              <a:t>, die </a:t>
            </a:r>
            <a:r>
              <a:rPr lang="en-ZA" sz="2800" dirty="0" err="1"/>
              <a:t>digter</a:t>
            </a:r>
            <a:r>
              <a:rPr lang="en-ZA" sz="2800" dirty="0"/>
              <a:t> skryf oor die hartseer na die dood van ‘n 	</a:t>
            </a:r>
            <a:r>
              <a:rPr lang="en-ZA" sz="2800" dirty="0" err="1"/>
              <a:t>geliefde</a:t>
            </a:r>
            <a:r>
              <a:rPr lang="en-ZA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err="1"/>
              <a:t>Verlies</a:t>
            </a:r>
            <a:r>
              <a:rPr lang="en-ZA" sz="2800" dirty="0"/>
              <a:t>, hartseer, </a:t>
            </a:r>
            <a:r>
              <a:rPr lang="en-ZA" sz="2800" dirty="0" err="1"/>
              <a:t>verlange</a:t>
            </a:r>
            <a:endParaRPr lang="en-Z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  Raak die hart van die leser of </a:t>
            </a:r>
            <a:r>
              <a:rPr lang="en-ZA" sz="2800" dirty="0" err="1"/>
              <a:t>luisteraar</a:t>
            </a:r>
            <a:r>
              <a:rPr lang="en-Z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74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172655-5077-4DB6-9776-66D5B5C30B14}"/>
              </a:ext>
            </a:extLst>
          </p:cNvPr>
          <p:cNvSpPr txBox="1"/>
          <p:nvPr/>
        </p:nvSpPr>
        <p:spPr>
          <a:xfrm>
            <a:off x="1201783" y="1079863"/>
            <a:ext cx="9614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Die leser of </a:t>
            </a:r>
            <a:r>
              <a:rPr lang="en-ZA" sz="2800" dirty="0" err="1"/>
              <a:t>luisteraar</a:t>
            </a:r>
            <a:r>
              <a:rPr lang="en-ZA" sz="2800" dirty="0"/>
              <a:t> voel die </a:t>
            </a:r>
            <a:r>
              <a:rPr lang="en-ZA" sz="2800" dirty="0" err="1"/>
              <a:t>ouers</a:t>
            </a:r>
            <a:r>
              <a:rPr lang="en-ZA" sz="2800" dirty="0"/>
              <a:t> se hartseer oor die </a:t>
            </a:r>
            <a:r>
              <a:rPr lang="en-ZA" sz="2800" dirty="0" err="1"/>
              <a:t>verlies</a:t>
            </a:r>
            <a:r>
              <a:rPr lang="en-ZA" sz="2800" dirty="0"/>
              <a:t> van hul seun 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Hulle </a:t>
            </a:r>
            <a:r>
              <a:rPr lang="en-ZA" sz="2800" dirty="0" err="1"/>
              <a:t>verlang</a:t>
            </a:r>
            <a:r>
              <a:rPr lang="en-ZA" sz="2800" dirty="0"/>
              <a:t> na hul oorlede seun.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Hulle </a:t>
            </a:r>
            <a:r>
              <a:rPr lang="en-ZA" sz="2800" dirty="0" err="1"/>
              <a:t>smeek</a:t>
            </a:r>
            <a:r>
              <a:rPr lang="en-ZA" sz="2800" dirty="0"/>
              <a:t> die </a:t>
            </a:r>
            <a:r>
              <a:rPr lang="en-ZA" sz="2800" dirty="0" err="1"/>
              <a:t>sonvanger</a:t>
            </a:r>
            <a:r>
              <a:rPr lang="en-ZA" sz="2800" dirty="0"/>
              <a:t> om die </a:t>
            </a:r>
            <a:r>
              <a:rPr lang="en-ZA" sz="2800" dirty="0" err="1"/>
              <a:t>mooi</a:t>
            </a:r>
            <a:r>
              <a:rPr lang="en-ZA" sz="2800" dirty="0"/>
              <a:t> </a:t>
            </a:r>
            <a:r>
              <a:rPr lang="en-ZA" sz="2800" dirty="0" err="1"/>
              <a:t>herinneringe</a:t>
            </a:r>
            <a:r>
              <a:rPr lang="en-ZA" sz="2800" dirty="0"/>
              <a:t> aan hul seun en die </a:t>
            </a:r>
            <a:r>
              <a:rPr lang="en-ZA" sz="2800" dirty="0" err="1"/>
              <a:t>vreugde</a:t>
            </a:r>
            <a:r>
              <a:rPr lang="en-ZA" sz="2800" dirty="0"/>
              <a:t> wat hulle met hom </a:t>
            </a:r>
            <a:r>
              <a:rPr lang="en-ZA" sz="2800" dirty="0" err="1"/>
              <a:t>gedeel</a:t>
            </a:r>
            <a:r>
              <a:rPr lang="en-ZA" sz="2800" dirty="0"/>
              <a:t> het, deur die son terug te bring.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Die </a:t>
            </a:r>
            <a:r>
              <a:rPr lang="en-ZA" sz="2800" dirty="0" err="1"/>
              <a:t>moeder</a:t>
            </a:r>
            <a:r>
              <a:rPr lang="en-ZA" sz="2800" dirty="0"/>
              <a:t> voel die seun is </a:t>
            </a:r>
            <a:r>
              <a:rPr lang="en-ZA" sz="2800" dirty="0" err="1"/>
              <a:t>teenwoordig</a:t>
            </a:r>
            <a:r>
              <a:rPr lang="en-ZA" sz="2800" dirty="0"/>
              <a:t> as die son die </a:t>
            </a:r>
            <a:r>
              <a:rPr lang="en-ZA" sz="2800" dirty="0" err="1"/>
              <a:t>kamer</a:t>
            </a:r>
            <a:r>
              <a:rPr lang="en-ZA" sz="2800" dirty="0"/>
              <a:t>, die gang, die </a:t>
            </a:r>
            <a:r>
              <a:rPr lang="en-ZA" sz="2800" dirty="0" err="1"/>
              <a:t>tuin</a:t>
            </a:r>
            <a:r>
              <a:rPr lang="en-ZA" sz="2800" dirty="0"/>
              <a:t> en haar hart </a:t>
            </a:r>
            <a:r>
              <a:rPr lang="en-ZA" sz="2800" dirty="0" err="1"/>
              <a:t>verlig</a:t>
            </a:r>
            <a:r>
              <a:rPr lang="en-ZA" sz="2800" dirty="0"/>
              <a:t> en </a:t>
            </a:r>
            <a:r>
              <a:rPr lang="en-ZA" sz="2800" dirty="0" err="1"/>
              <a:t>verwarm</a:t>
            </a:r>
            <a:r>
              <a:rPr lang="en-Z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65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27A107-A9FC-4C25-BA22-6B79FBEAB174}"/>
              </a:ext>
            </a:extLst>
          </p:cNvPr>
          <p:cNvSpPr txBox="1"/>
          <p:nvPr/>
        </p:nvSpPr>
        <p:spPr>
          <a:xfrm>
            <a:off x="496389" y="931817"/>
            <a:ext cx="97114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  TITEL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/>
              <a:t>‘n </a:t>
            </a:r>
            <a:r>
              <a:rPr lang="en-ZA" sz="2400" dirty="0" err="1"/>
              <a:t>Sonvanger</a:t>
            </a:r>
            <a:r>
              <a:rPr lang="en-ZA" sz="2400" dirty="0"/>
              <a:t>:  ‘n voorwerp van </a:t>
            </a:r>
            <a:r>
              <a:rPr lang="en-ZA" sz="2400" dirty="0" err="1"/>
              <a:t>glas</a:t>
            </a:r>
            <a:r>
              <a:rPr lang="en-ZA" sz="2400" dirty="0"/>
              <a:t>/</a:t>
            </a:r>
            <a:r>
              <a:rPr lang="en-ZA" sz="2400" dirty="0" err="1"/>
              <a:t>kristal</a:t>
            </a:r>
            <a:r>
              <a:rPr lang="en-ZA" sz="2400" dirty="0"/>
              <a:t> wat </a:t>
            </a:r>
            <a:r>
              <a:rPr lang="en-ZA" sz="2400" dirty="0" err="1"/>
              <a:t>opgehang</a:t>
            </a:r>
            <a:r>
              <a:rPr lang="en-ZA" sz="2400" dirty="0"/>
              <a:t> word en lig </a:t>
            </a:r>
            <a:r>
              <a:rPr lang="en-ZA" sz="2400" dirty="0" err="1"/>
              <a:t>weerkaats</a:t>
            </a:r>
            <a:r>
              <a:rPr lang="en-ZA" sz="2400" dirty="0"/>
              <a:t> of </a:t>
            </a:r>
            <a:r>
              <a:rPr lang="en-ZA" sz="2400" dirty="0" err="1"/>
              <a:t>versprei</a:t>
            </a:r>
            <a:r>
              <a:rPr lang="en-ZA" sz="2400" dirty="0"/>
              <a:t>=</a:t>
            </a:r>
            <a:r>
              <a:rPr lang="en-ZA" sz="2400" b="1" dirty="0"/>
              <a:t>letterlik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/>
              <a:t>Dit kan in ‘n </a:t>
            </a:r>
            <a:r>
              <a:rPr lang="en-ZA" sz="2400" dirty="0" err="1"/>
              <a:t>venster</a:t>
            </a:r>
            <a:r>
              <a:rPr lang="en-ZA" sz="2400" dirty="0"/>
              <a:t> </a:t>
            </a:r>
            <a:r>
              <a:rPr lang="en-ZA" sz="2400" dirty="0" err="1"/>
              <a:t>gehang</a:t>
            </a:r>
            <a:r>
              <a:rPr lang="en-ZA" sz="2400" dirty="0"/>
              <a:t> word en dan word die son in die </a:t>
            </a:r>
            <a:r>
              <a:rPr lang="en-ZA" sz="2400" dirty="0" err="1"/>
              <a:t>kamer</a:t>
            </a:r>
            <a:r>
              <a:rPr lang="en-ZA" sz="2400" dirty="0"/>
              <a:t> </a:t>
            </a:r>
            <a:r>
              <a:rPr lang="en-ZA" sz="2400" dirty="0" err="1"/>
              <a:t>weerkaats</a:t>
            </a:r>
            <a:r>
              <a:rPr lang="en-Z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/>
              <a:t>Dit kan ook ‘n </a:t>
            </a:r>
            <a:r>
              <a:rPr lang="en-ZA" sz="2400" dirty="0" err="1"/>
              <a:t>persoon</a:t>
            </a:r>
            <a:r>
              <a:rPr lang="en-ZA" sz="2400" dirty="0"/>
              <a:t> wees wat troos, </a:t>
            </a:r>
            <a:r>
              <a:rPr lang="en-ZA" sz="2400" dirty="0" err="1"/>
              <a:t>empatie</a:t>
            </a:r>
            <a:r>
              <a:rPr lang="en-ZA" sz="2400" dirty="0"/>
              <a:t> en </a:t>
            </a:r>
            <a:r>
              <a:rPr lang="en-ZA" sz="2400" dirty="0" err="1"/>
              <a:t>warmte</a:t>
            </a:r>
            <a:r>
              <a:rPr lang="en-ZA" sz="2400" dirty="0"/>
              <a:t> bring= </a:t>
            </a:r>
            <a:r>
              <a:rPr lang="en-ZA" sz="2400" b="1" dirty="0"/>
              <a:t>figuurlik3.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BA40B9-0AE0-42B0-93A3-034A3887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84" y="3468857"/>
            <a:ext cx="2458031" cy="3124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71C897-3D8D-4325-A75B-280B1DC8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01" y="3468857"/>
            <a:ext cx="279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3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719</TotalTime>
  <Words>1681</Words>
  <Application>Microsoft Office PowerPoint</Application>
  <PresentationFormat>Widescreen</PresentationFormat>
  <Paragraphs>307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Trebuchet MS</vt:lpstr>
      <vt:lpstr>Tw Cen MT</vt:lpstr>
      <vt:lpstr>Circuit</vt:lpstr>
      <vt:lpstr>Sonvanger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RYM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 beeldspraak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Sonvanger</dc:title>
  <dc:creator>user</dc:creator>
  <cp:lastModifiedBy>V.Westphal</cp:lastModifiedBy>
  <cp:revision>97</cp:revision>
  <dcterms:created xsi:type="dcterms:W3CDTF">2019-06-04T05:50:28Z</dcterms:created>
  <dcterms:modified xsi:type="dcterms:W3CDTF">2020-07-27T10:11:18Z</dcterms:modified>
</cp:coreProperties>
</file>