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80" r:id="rId2"/>
    <p:sldId id="415" r:id="rId3"/>
    <p:sldId id="418" r:id="rId4"/>
    <p:sldId id="419" r:id="rId5"/>
    <p:sldId id="41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9900"/>
    <a:srgbClr val="0033CC"/>
    <a:srgbClr val="FFFFCC"/>
    <a:srgbClr val="FFFF99"/>
    <a:srgbClr val="CCFF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4" autoAdjust="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1C1D7-6C1E-4813-BE2B-178E7F516354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B1050-1270-4127-9414-6C0345C278E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497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en-ZA" dirty="0"/>
              <a:t>Natural Sciences and Technology</a:t>
            </a:r>
            <a:br>
              <a:rPr lang="en-ZA" dirty="0"/>
            </a:br>
            <a:r>
              <a:rPr lang="en-ZA" dirty="0"/>
              <a:t>Grade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ZA" sz="4000" b="1" dirty="0">
                <a:solidFill>
                  <a:srgbClr val="0033CC"/>
                </a:solidFill>
              </a:rPr>
              <a:t>Term 2:  Matter and Materials</a:t>
            </a:r>
          </a:p>
          <a:p>
            <a:pPr>
              <a:defRPr/>
            </a:pPr>
            <a:r>
              <a:rPr lang="en-ZA" sz="4000" b="1" i="1" dirty="0">
                <a:solidFill>
                  <a:srgbClr val="C00000"/>
                </a:solidFill>
              </a:rPr>
              <a:t>Solutions as special mixtures</a:t>
            </a:r>
          </a:p>
        </p:txBody>
      </p:sp>
      <p:pic>
        <p:nvPicPr>
          <p:cNvPr id="4" name="Picture 3" descr="TTS Square.jpg"/>
          <p:cNvPicPr/>
          <p:nvPr/>
        </p:nvPicPr>
        <p:blipFill>
          <a:blip r:embed="rId2" cstate="print"/>
          <a:srcRect l="9543" r="14624" b="23566"/>
          <a:stretch>
            <a:fillRect/>
          </a:stretch>
        </p:blipFill>
        <p:spPr>
          <a:xfrm>
            <a:off x="3491880" y="188640"/>
            <a:ext cx="2232248" cy="2060848"/>
          </a:xfrm>
          <a:prstGeom prst="rect">
            <a:avLst/>
          </a:prstGeom>
        </p:spPr>
      </p:pic>
      <p:pic>
        <p:nvPicPr>
          <p:cNvPr id="5" name="Picture 4" descr="Partnership logo version 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5661248"/>
            <a:ext cx="8424936" cy="11967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772400" cy="1470025"/>
          </a:xfrm>
        </p:spPr>
        <p:txBody>
          <a:bodyPr/>
          <a:lstStyle/>
          <a:p>
            <a:r>
              <a:rPr lang="en-ZA"/>
              <a:t>Topic 3 </a:t>
            </a:r>
            <a:br>
              <a:rPr lang="en-ZA"/>
            </a:br>
            <a:r>
              <a:rPr lang="en-ZA"/>
              <a:t>Solutions as special mixtures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547813" y="4292600"/>
            <a:ext cx="6400800" cy="839788"/>
          </a:xfrm>
        </p:spPr>
        <p:txBody>
          <a:bodyPr/>
          <a:lstStyle/>
          <a:p>
            <a:r>
              <a:rPr lang="en-ZA" sz="4000" b="1" i="1">
                <a:solidFill>
                  <a:srgbClr val="C00000"/>
                </a:solidFill>
              </a:rPr>
              <a:t>Soluble substances</a:t>
            </a:r>
          </a:p>
        </p:txBody>
      </p:sp>
      <p:pic>
        <p:nvPicPr>
          <p:cNvPr id="15363" name="Picture 3" descr="TTS Square.jpg"/>
          <p:cNvPicPr>
            <a:picLocks noChangeAspect="1" noChangeArrowheads="1"/>
          </p:cNvPicPr>
          <p:nvPr/>
        </p:nvPicPr>
        <p:blipFill>
          <a:blip r:embed="rId2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4664"/>
            <a:ext cx="1990814" cy="212935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03350" y="681038"/>
            <a:ext cx="6621463" cy="923925"/>
          </a:xfrm>
        </p:spPr>
        <p:txBody>
          <a:bodyPr/>
          <a:lstStyle/>
          <a:p>
            <a:r>
              <a:rPr lang="en-ZA"/>
              <a:t>Soluble substances (solutes)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r>
              <a:rPr lang="en-ZA" sz="2800" dirty="0">
                <a:solidFill>
                  <a:srgbClr val="0033CC"/>
                </a:solidFill>
                <a:latin typeface="Arial" charset="0"/>
                <a:cs typeface="Arial" charset="0"/>
              </a:rPr>
              <a:t>Soluble substances </a:t>
            </a:r>
            <a:r>
              <a:rPr lang="en-ZA" sz="2800" dirty="0">
                <a:latin typeface="Arial" charset="0"/>
                <a:cs typeface="Arial" charset="0"/>
              </a:rPr>
              <a:t>(solutes) are substances that </a:t>
            </a:r>
            <a:r>
              <a:rPr lang="en-ZA" sz="2800" dirty="0">
                <a:solidFill>
                  <a:srgbClr val="FF0000"/>
                </a:solidFill>
                <a:latin typeface="Arial" charset="0"/>
                <a:cs typeface="Arial" charset="0"/>
              </a:rPr>
              <a:t>can dissolve in water.</a:t>
            </a:r>
          </a:p>
          <a:p>
            <a:r>
              <a:rPr lang="en-ZA" sz="2800" dirty="0">
                <a:latin typeface="Arial" charset="0"/>
                <a:cs typeface="Arial" charset="0"/>
              </a:rPr>
              <a:t>Once a solution has been made, the substances (materials) </a:t>
            </a:r>
            <a:r>
              <a:rPr lang="en-ZA" sz="2800" dirty="0">
                <a:solidFill>
                  <a:srgbClr val="00B050"/>
                </a:solidFill>
                <a:latin typeface="Arial" charset="0"/>
                <a:cs typeface="Arial" charset="0"/>
              </a:rPr>
              <a:t>cannot be easily separated </a:t>
            </a:r>
            <a:r>
              <a:rPr lang="en-ZA" sz="2800" dirty="0">
                <a:latin typeface="Arial" charset="0"/>
                <a:cs typeface="Arial" charset="0"/>
              </a:rPr>
              <a:t>again by methods such as: </a:t>
            </a:r>
          </a:p>
          <a:p>
            <a:pPr lvl="1"/>
            <a:r>
              <a:rPr lang="en-ZA" sz="2400" dirty="0">
                <a:latin typeface="Arial" charset="0"/>
                <a:cs typeface="Arial" charset="0"/>
              </a:rPr>
              <a:t>sieving, </a:t>
            </a:r>
          </a:p>
          <a:p>
            <a:pPr lvl="1"/>
            <a:r>
              <a:rPr lang="en-ZA" sz="2400" dirty="0">
                <a:latin typeface="Arial" charset="0"/>
                <a:cs typeface="Arial" charset="0"/>
              </a:rPr>
              <a:t>filtering, </a:t>
            </a:r>
          </a:p>
          <a:p>
            <a:pPr lvl="1"/>
            <a:r>
              <a:rPr lang="en-ZA" sz="2400" dirty="0">
                <a:latin typeface="Arial" charset="0"/>
                <a:cs typeface="Arial" charset="0"/>
              </a:rPr>
              <a:t>settling, and </a:t>
            </a:r>
          </a:p>
          <a:p>
            <a:pPr lvl="1"/>
            <a:r>
              <a:rPr lang="en-ZA" sz="2400" dirty="0">
                <a:latin typeface="Arial" charset="0"/>
                <a:cs typeface="Arial" charset="0"/>
              </a:rPr>
              <a:t>decanting.</a:t>
            </a:r>
          </a:p>
        </p:txBody>
      </p:sp>
      <p:pic>
        <p:nvPicPr>
          <p:cNvPr id="5" name="Picture 4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15616" cy="1193253"/>
          </a:xfrm>
          <a:prstGeom prst="rect">
            <a:avLst/>
          </a:prstGeom>
          <a:noFill/>
        </p:spPr>
      </p:pic>
      <p:pic>
        <p:nvPicPr>
          <p:cNvPr id="6" name="Picture 3" descr="TTS Square.jpg"/>
          <p:cNvPicPr>
            <a:picLocks noChangeAspect="1" noChangeArrowheads="1"/>
          </p:cNvPicPr>
          <p:nvPr/>
        </p:nvPicPr>
        <p:blipFill>
          <a:blip r:embed="rId3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03350" y="681038"/>
            <a:ext cx="6621463" cy="923925"/>
          </a:xfrm>
        </p:spPr>
        <p:txBody>
          <a:bodyPr/>
          <a:lstStyle/>
          <a:p>
            <a:r>
              <a:rPr lang="en-ZA"/>
              <a:t>Soluble substances (solutes)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endParaRPr lang="en-ZA" sz="2800" dirty="0">
              <a:latin typeface="Arial" charset="0"/>
              <a:cs typeface="Arial" charset="0"/>
            </a:endParaRPr>
          </a:p>
          <a:p>
            <a:r>
              <a:rPr lang="en-ZA" sz="2800" dirty="0">
                <a:latin typeface="Arial" charset="0"/>
                <a:cs typeface="Arial" charset="0"/>
              </a:rPr>
              <a:t>Some solutions can be </a:t>
            </a:r>
            <a:r>
              <a:rPr lang="en-ZA" sz="2800" dirty="0">
                <a:solidFill>
                  <a:srgbClr val="00B050"/>
                </a:solidFill>
                <a:latin typeface="Arial" charset="0"/>
                <a:cs typeface="Arial" charset="0"/>
              </a:rPr>
              <a:t>recovered</a:t>
            </a:r>
            <a:r>
              <a:rPr lang="en-ZA" sz="2800" dirty="0">
                <a:latin typeface="Arial" charset="0"/>
                <a:cs typeface="Arial" charset="0"/>
              </a:rPr>
              <a:t> (separated) by </a:t>
            </a:r>
            <a:r>
              <a:rPr lang="en-ZA" sz="2800" dirty="0">
                <a:solidFill>
                  <a:srgbClr val="FF0000"/>
                </a:solidFill>
                <a:latin typeface="Arial" charset="0"/>
                <a:cs typeface="Arial" charset="0"/>
              </a:rPr>
              <a:t>evaporating the solvent. </a:t>
            </a:r>
          </a:p>
          <a:p>
            <a:r>
              <a:rPr lang="en-ZA" sz="2800" dirty="0">
                <a:latin typeface="Arial" charset="0"/>
                <a:cs typeface="Arial" charset="0"/>
              </a:rPr>
              <a:t>For example:  recovering </a:t>
            </a:r>
            <a:r>
              <a:rPr lang="en-ZA" sz="2800" dirty="0">
                <a:solidFill>
                  <a:srgbClr val="CC9900"/>
                </a:solidFill>
                <a:latin typeface="Arial" charset="0"/>
                <a:cs typeface="Arial" charset="0"/>
              </a:rPr>
              <a:t>salt</a:t>
            </a:r>
            <a:r>
              <a:rPr lang="en-ZA" sz="2800" dirty="0">
                <a:latin typeface="Arial" charset="0"/>
                <a:cs typeface="Arial" charset="0"/>
              </a:rPr>
              <a:t> from </a:t>
            </a:r>
            <a:r>
              <a:rPr lang="en-ZA" sz="2800" dirty="0">
                <a:solidFill>
                  <a:srgbClr val="0033CC"/>
                </a:solidFill>
                <a:latin typeface="Arial" charset="0"/>
                <a:cs typeface="Arial" charset="0"/>
              </a:rPr>
              <a:t>sea water</a:t>
            </a:r>
            <a:r>
              <a:rPr lang="en-ZA" sz="2800" dirty="0">
                <a:latin typeface="Arial" charset="0"/>
                <a:cs typeface="Arial" charset="0"/>
              </a:rPr>
              <a:t>.</a:t>
            </a:r>
            <a:endParaRPr lang="en-GB" sz="2800" dirty="0">
              <a:latin typeface="Arial" charset="0"/>
              <a:cs typeface="Arial" charset="0"/>
            </a:endParaRPr>
          </a:p>
        </p:txBody>
      </p:sp>
      <p:pic>
        <p:nvPicPr>
          <p:cNvPr id="5" name="Picture 4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115616" cy="1193253"/>
          </a:xfrm>
          <a:prstGeom prst="rect">
            <a:avLst/>
          </a:prstGeom>
          <a:noFill/>
        </p:spPr>
      </p:pic>
      <p:pic>
        <p:nvPicPr>
          <p:cNvPr id="6" name="Picture 3" descr="TTS Square.jpg"/>
          <p:cNvPicPr>
            <a:picLocks noChangeAspect="1" noChangeArrowheads="1"/>
          </p:cNvPicPr>
          <p:nvPr/>
        </p:nvPicPr>
        <p:blipFill>
          <a:blip r:embed="rId3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en-GB"/>
              <a:t>Soluble substances (solutes)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806575"/>
            <a:ext cx="4210422" cy="385467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r>
              <a:rPr lang="en-ZA" dirty="0">
                <a:latin typeface="Arial" charset="0"/>
                <a:cs typeface="Arial" charset="0"/>
              </a:rPr>
              <a:t>When </a:t>
            </a:r>
            <a:r>
              <a:rPr lang="en-ZA" dirty="0">
                <a:solidFill>
                  <a:srgbClr val="FF0000"/>
                </a:solidFill>
                <a:latin typeface="Arial" charset="0"/>
                <a:cs typeface="Arial" charset="0"/>
              </a:rPr>
              <a:t>substances dissolve</a:t>
            </a:r>
            <a:r>
              <a:rPr lang="en-ZA" dirty="0">
                <a:latin typeface="Arial" charset="0"/>
                <a:cs typeface="Arial" charset="0"/>
              </a:rPr>
              <a:t>, </a:t>
            </a:r>
          </a:p>
          <a:p>
            <a:pPr marL="444500" indent="-444500"/>
            <a:r>
              <a:rPr lang="en-ZA" dirty="0">
                <a:solidFill>
                  <a:srgbClr val="33CC33"/>
                </a:solidFill>
                <a:latin typeface="Arial" charset="0"/>
                <a:cs typeface="Arial" charset="0"/>
              </a:rPr>
              <a:t>solute particles</a:t>
            </a:r>
            <a:r>
              <a:rPr lang="en-ZA" dirty="0">
                <a:latin typeface="Arial" charset="0"/>
                <a:cs typeface="Arial" charset="0"/>
              </a:rPr>
              <a:t> become </a:t>
            </a:r>
          </a:p>
          <a:p>
            <a:pPr marL="444500" indent="-444500"/>
            <a:r>
              <a:rPr lang="en-ZA" dirty="0">
                <a:solidFill>
                  <a:srgbClr val="0033CC"/>
                </a:solidFill>
                <a:latin typeface="Arial" charset="0"/>
                <a:cs typeface="Arial" charset="0"/>
              </a:rPr>
              <a:t>equally dispersed </a:t>
            </a:r>
          </a:p>
          <a:p>
            <a:pPr marL="444500" indent="-444500"/>
            <a:r>
              <a:rPr lang="en-ZA" dirty="0">
                <a:latin typeface="Arial" charset="0"/>
                <a:cs typeface="Arial" charset="0"/>
              </a:rPr>
              <a:t>in the spaces </a:t>
            </a:r>
          </a:p>
          <a:p>
            <a:pPr marL="444500" indent="-444500"/>
            <a:r>
              <a:rPr lang="en-ZA" dirty="0">
                <a:latin typeface="Arial" charset="0"/>
                <a:cs typeface="Arial" charset="0"/>
              </a:rPr>
              <a:t>between the </a:t>
            </a:r>
            <a:r>
              <a:rPr lang="en-ZA" dirty="0">
                <a:solidFill>
                  <a:srgbClr val="FF00FF"/>
                </a:solidFill>
                <a:latin typeface="Arial" charset="0"/>
                <a:cs typeface="Arial" charset="0"/>
              </a:rPr>
              <a:t>solvent particles.</a:t>
            </a:r>
            <a:endParaRPr lang="en-GB" dirty="0">
              <a:solidFill>
                <a:srgbClr val="FF00FF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115616" cy="1193253"/>
          </a:xfrm>
          <a:prstGeom prst="rect">
            <a:avLst/>
          </a:prstGeom>
          <a:noFill/>
        </p:spPr>
      </p:pic>
      <p:pic>
        <p:nvPicPr>
          <p:cNvPr id="6" name="Picture 3" descr="TTS Square.jpg"/>
          <p:cNvPicPr>
            <a:picLocks noChangeAspect="1" noChangeArrowheads="1"/>
          </p:cNvPicPr>
          <p:nvPr/>
        </p:nvPicPr>
        <p:blipFill>
          <a:blip r:embed="rId3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96952"/>
            <a:ext cx="34575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172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Natural Sciences and Technology Grade 6</vt:lpstr>
      <vt:lpstr>Topic 3  Solutions as special mixtures</vt:lpstr>
      <vt:lpstr>Soluble substances (solutes)</vt:lpstr>
      <vt:lpstr>Soluble substances (solutes)</vt:lpstr>
      <vt:lpstr>Soluble substances (solutes)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Adele</dc:creator>
  <cp:lastModifiedBy>Geetha Chacko</cp:lastModifiedBy>
  <cp:revision>64</cp:revision>
  <dcterms:created xsi:type="dcterms:W3CDTF">2015-09-16T10:06:22Z</dcterms:created>
  <dcterms:modified xsi:type="dcterms:W3CDTF">2020-07-14T15:57:34Z</dcterms:modified>
</cp:coreProperties>
</file>