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sldIdLst>
    <p:sldId id="257" r:id="rId2"/>
    <p:sldId id="287" r:id="rId3"/>
    <p:sldId id="263" r:id="rId4"/>
    <p:sldId id="267" r:id="rId5"/>
    <p:sldId id="264" r:id="rId6"/>
    <p:sldId id="256" r:id="rId7"/>
    <p:sldId id="268" r:id="rId8"/>
    <p:sldId id="25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65" r:id="rId26"/>
    <p:sldId id="285" r:id="rId27"/>
    <p:sldId id="286" r:id="rId28"/>
    <p:sldId id="266" r:id="rId29"/>
  </p:sldIdLst>
  <p:sldSz cx="10080625" cy="7559675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4">
          <p15:clr>
            <a:srgbClr val="A4A3A4"/>
          </p15:clr>
        </p15:guide>
        <p15:guide id="2" pos="19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36" autoAdjust="0"/>
  </p:normalViewPr>
  <p:slideViewPr>
    <p:cSldViewPr>
      <p:cViewPr varScale="1">
        <p:scale>
          <a:sx n="56" d="100"/>
          <a:sy n="56" d="100"/>
        </p:scale>
        <p:origin x="1416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B3C6D066-55C6-41E9-9C0A-8C045BE13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08034E16-EEAB-4A28-BC21-206A2AA5C08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59350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E08D6BB-D203-4FDB-811A-9086D58D15A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5600" cy="4464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8DB5B89-337C-4EC5-84E9-9965A424A824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7988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27197A32-F79D-4CAE-9D24-3DE213FDCEF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46513" y="0"/>
            <a:ext cx="2947987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2CBCF31C-7BD6-4E76-9CE7-C5E47824EC5B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429750"/>
            <a:ext cx="2947988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419FEC2A-05CA-4CB3-BDF4-0E0EC683B09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46513" y="9429750"/>
            <a:ext cx="2947987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1EA767C2-FA2C-4430-A612-B6069E86BF39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DC4C9F53-8436-42C4-A288-CF00C76749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6DA42955-77C2-47C4-BEA0-1F13F63F3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87C2E1A8-39D4-4771-9011-31F03EA9A807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1319F762-54DF-40EF-898D-15A98D35483A}" type="slidenum">
              <a:rPr lang="en-ZA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en-Z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3220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0526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8688" y="301625"/>
            <a:ext cx="2257425" cy="6175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23050" cy="6175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681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8289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089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0237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5875" y="1768475"/>
            <a:ext cx="4440238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402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48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765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41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4936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534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E5FF397F-AA32-4FC4-9E35-BD5F46A81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0"/>
            <a:ext cx="2084387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A8B9268A-3744-46C8-8550-A9C4FA0A2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7412037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7B02D44C-6581-4464-8A5A-0E215F36D5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3287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464018C0-7C97-4AD2-802C-FED3178060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3875" y="1798638"/>
            <a:ext cx="9032875" cy="4708525"/>
          </a:xfrm>
        </p:spPr>
        <p:txBody>
          <a:bodyPr/>
          <a:lstStyle/>
          <a:p>
            <a:r>
              <a:rPr lang="en-US" altLang="en-US"/>
              <a:t>     </a:t>
            </a:r>
            <a:r>
              <a:rPr lang="en-US" altLang="en-US" b="1"/>
              <a:t>METHODS OF SEPARATING MIXTURES </a:t>
            </a:r>
          </a:p>
          <a:p>
            <a:endParaRPr lang="en-US" altLang="en-US" b="1"/>
          </a:p>
          <a:p>
            <a:r>
              <a:rPr lang="en-US" altLang="en-US" b="1"/>
              <a:t>                                GRADE 7</a:t>
            </a:r>
          </a:p>
          <a:p>
            <a:r>
              <a:rPr lang="en-US" altLang="en-US" b="1"/>
              <a:t>                               </a:t>
            </a:r>
          </a:p>
          <a:p>
            <a:endParaRPr lang="en-US" altLang="en-US" b="1"/>
          </a:p>
          <a:p>
            <a:r>
              <a:rPr lang="en-US" altLang="en-US" b="1"/>
              <a:t>                                 TERM 2</a:t>
            </a:r>
          </a:p>
        </p:txBody>
      </p:sp>
      <p:sp>
        <p:nvSpPr>
          <p:cNvPr id="3075" name="TextBox 1">
            <a:extLst>
              <a:ext uri="{FF2B5EF4-FFF2-40B4-BE49-F238E27FC236}">
                <a16:creationId xmlns:a16="http://schemas.microsoft.com/office/drawing/2014/main" id="{0E86391A-4ECE-4FF4-8DF2-FBB6A45A7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122238"/>
            <a:ext cx="83058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ZA" altLang="en-US" sz="4400" b="1">
                <a:solidFill>
                  <a:schemeClr val="tx1"/>
                </a:solidFill>
              </a:rPr>
              <a:t>Natural Sciences: Matter and materials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587452B6-4607-47AF-B504-322E951983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z="3200"/>
              <a:t>Let’s do it together: Practical Activity </a:t>
            </a:r>
            <a:br>
              <a:rPr lang="en-ZA" altLang="en-US"/>
            </a:br>
            <a:r>
              <a:rPr lang="en-ZA" altLang="en-US" sz="1600"/>
              <a:t>(Activity from Oxford Natural Sciences Grade 7 LB page 66)</a:t>
            </a:r>
            <a:endParaRPr lang="en-ZA" altLang="en-US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63F98736-CA41-4E62-A6A4-36742AEC9C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ZA" altLang="en-US"/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6305E85C-B7FE-4DBA-9211-DB4E45CEE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341438"/>
            <a:ext cx="8839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>
            <a:extLst>
              <a:ext uri="{FF2B5EF4-FFF2-40B4-BE49-F238E27FC236}">
                <a16:creationId xmlns:a16="http://schemas.microsoft.com/office/drawing/2014/main" id="{4F5EB183-424B-49E0-9C19-AB0D1D5B0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5227638"/>
            <a:ext cx="89916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5CD7471-BC2F-4BB2-AA67-134BE3DEB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z="3200"/>
              <a:t>Using a magnet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8522B-24F8-43E3-BA50-0CB24BE8B2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800"/>
              <a:t>What if it is too slow or difficult or dangerous to sort a particular material by hand?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800"/>
              <a:t>A magnet is useful for materials with magnetic properties.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800"/>
              <a:t>The photograph shows a giant scrapyard magnet that is used to sort scrap metals.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altLang="en-US" sz="2800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DA06159D-E32C-4FF2-8F38-7131B59E0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4770438"/>
            <a:ext cx="40005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11713CA5-98C7-4585-98AD-688EB83EA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z="3200"/>
              <a:t>Using a magnet…</a:t>
            </a:r>
            <a:r>
              <a:rPr lang="en-ZA" altLang="en-US" sz="1800"/>
              <a:t>cont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C1C37-BC31-4045-B767-A608DBB8E0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800"/>
              <a:t>Metals such as iron, steel and nickel are attracted to magnets</a:t>
            </a:r>
            <a:r>
              <a:rPr lang="en-ZA" altLang="en-US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800"/>
              <a:t>Metals such as copper and aluminium are not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800"/>
              <a:t>Non-metals such as plastic and glass are also not attracted to magnets.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800"/>
              <a:t>Examples of other metals that can be sorted by magnets are: iron, filings of sand and iron nails from broken glass.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541CAF3-160B-4858-B514-A5FBF341D8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z="3200"/>
              <a:t>Let’s do it together: Practical activity 3</a:t>
            </a:r>
            <a:br>
              <a:rPr lang="en-ZA" altLang="en-US" sz="3200"/>
            </a:br>
            <a:r>
              <a:rPr lang="en-ZA" altLang="en-US" sz="1600"/>
              <a:t>(Activity from Oxford Successful Natural Sciences Grade 7 LB page 67)</a:t>
            </a:r>
            <a:endParaRPr lang="en-ZA" altLang="en-US" sz="3200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7464F7CA-68AA-4B61-A26F-3C8B41B0E2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ZA" altLang="en-US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7F7C73E8-D345-40B0-918B-80DB6D4B3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93838"/>
            <a:ext cx="76962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>
            <a:extLst>
              <a:ext uri="{FF2B5EF4-FFF2-40B4-BE49-F238E27FC236}">
                <a16:creationId xmlns:a16="http://schemas.microsoft.com/office/drawing/2014/main" id="{290BC665-91A2-4BF0-9698-07767112E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5075238"/>
            <a:ext cx="7162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B13DE3C4-56D1-4C7C-AB44-7F55A5AF8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z="3200"/>
              <a:t>Evaporation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15F40-DC2F-4D5C-9D26-3152AF63D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417638"/>
            <a:ext cx="9032875" cy="50593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ZA" sz="2800" dirty="0"/>
              <a:t>We’ve seen how to separate solids.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ZA" sz="2800" dirty="0"/>
              <a:t>How do we separate a solution?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ZA" sz="2800" dirty="0"/>
              <a:t>How do we get salt out of water?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ZA" sz="2800" dirty="0"/>
              <a:t>We do it by evaporation.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ZA" sz="2800" dirty="0"/>
              <a:t>Evaporation is the process of separating a liquid or </a:t>
            </a:r>
            <a:r>
              <a:rPr lang="en-ZA" sz="2800" b="1" dirty="0"/>
              <a:t>solvent</a:t>
            </a:r>
            <a:r>
              <a:rPr lang="en-ZA" sz="2800" dirty="0"/>
              <a:t> part (like water) into a gas (water vapour).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ZA" sz="2800" dirty="0"/>
              <a:t>When you evaporate salt water, the crystals of salt are left behind.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ZA" sz="2800" dirty="0"/>
              <a:t>This is called a </a:t>
            </a:r>
            <a:r>
              <a:rPr lang="en-ZA" sz="2800" b="1" dirty="0"/>
              <a:t>solute.</a:t>
            </a:r>
          </a:p>
          <a:p>
            <a:pPr>
              <a:defRPr/>
            </a:pPr>
            <a:endParaRPr lang="en-Z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D17ADA40-5D32-4CF1-95DC-E2B13AA110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z="3200"/>
              <a:t>Evaporation…</a:t>
            </a:r>
            <a:r>
              <a:rPr lang="en-ZA" altLang="en-US" sz="1600"/>
              <a:t>cont</a:t>
            </a:r>
            <a:endParaRPr lang="en-ZA" alt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589ED-E643-4AEA-8C60-B38703B57D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800"/>
              <a:t>The Cerebos salt factory in Coega retrieves the salt from sea water by evaporation.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800"/>
              <a:t>Sea salt is held in shallow evaporating pans or ponds.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800"/>
              <a:t>The salt is collected once the water has evaporated.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3ABDD886-41F1-47DE-920E-B2B68024C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3776663"/>
            <a:ext cx="13906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>
            <a:extLst>
              <a:ext uri="{FF2B5EF4-FFF2-40B4-BE49-F238E27FC236}">
                <a16:creationId xmlns:a16="http://schemas.microsoft.com/office/drawing/2014/main" id="{58185E53-FA17-470A-BC0F-62F6D2706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3932238"/>
            <a:ext cx="41624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2BFAE4AF-75EE-44B5-BB34-B3EF16F878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z="3200"/>
              <a:t>Let’s do it together: Practical activity 4 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9B973603-F22E-42C6-B596-1874D6CC72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ZA" altLang="en-US"/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50B4C96A-0A03-43FD-BDAD-20E33C223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493838"/>
            <a:ext cx="885825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03D3FCD2-5428-4A0D-A3B3-4A346EE0A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0163"/>
            <a:ext cx="7412037" cy="1258887"/>
          </a:xfrm>
        </p:spPr>
        <p:txBody>
          <a:bodyPr/>
          <a:lstStyle/>
          <a:p>
            <a:r>
              <a:rPr lang="en-ZA" altLang="en-US" sz="3600"/>
              <a:t>Distillation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4ECC6-4559-4E9B-8045-FFB8E14BB2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3875" y="1223963"/>
            <a:ext cx="9032875" cy="52117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400"/>
              <a:t>What if, instead of salt you want to get pure water from sea water?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400"/>
              <a:t>You could do it by distillation.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400"/>
              <a:t>Distillation is a method that combines boiling and condensation.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400"/>
              <a:t>It separates substances with different boiling points.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400"/>
              <a:t>The figure below shows the distillation apparatus.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400"/>
              <a:t>The solution is heated so that the solvent (water) boils and becomes a gas (water vapour)  </a:t>
            </a:r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D74DF23A-F682-417D-93B4-0A1CF8F7A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5243513"/>
            <a:ext cx="52292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B80F8AE5-DA23-47F4-B15C-087B0E7488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z="3200"/>
              <a:t>Distillation </a:t>
            </a:r>
          </a:p>
        </p:txBody>
      </p:sp>
      <p:sp>
        <p:nvSpPr>
          <p:cNvPr id="21507" name="Content Placeholder 4">
            <a:extLst>
              <a:ext uri="{FF2B5EF4-FFF2-40B4-BE49-F238E27FC236}">
                <a16:creationId xmlns:a16="http://schemas.microsoft.com/office/drawing/2014/main" id="{1CEB83DF-F907-4BC7-8A7E-7BBD9F4C4E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3238" y="1341438"/>
            <a:ext cx="9032875" cy="6096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ZA" alt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alt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alt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alt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alt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400"/>
              <a:t>The gas is collected in a long tube called a Liebig condenser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400"/>
              <a:t>The jacket is cooled by a jacket of cold water, which cools down the gas.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400"/>
              <a:t>The gas condenses back to a liquid (pure water) and it is collected in the flask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400"/>
              <a:t>The solute (salt) is left behind.</a:t>
            </a:r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66A4CE21-8823-4CB1-9233-6A7099B8B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1341438"/>
            <a:ext cx="52292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9DDD78CA-DC56-43D6-88AE-F1D0574D84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z="3200"/>
              <a:t>Let’s do it together: Practical Activity 5</a:t>
            </a:r>
            <a:br>
              <a:rPr lang="en-ZA" altLang="en-US" sz="3200"/>
            </a:br>
            <a:r>
              <a:rPr lang="en-ZA" altLang="en-US" sz="1600"/>
              <a:t>(Activity from Oxford Successful Natural Sciences Grade 7 LB page 68)</a:t>
            </a:r>
            <a:endParaRPr lang="en-ZA" altLang="en-US" sz="3200"/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228AA97E-7786-46D5-8341-901E7B07CF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ZA" altLang="en-US"/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8EA0E59E-84E4-4818-84A9-E8F1CDEC6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522413"/>
            <a:ext cx="90678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9A0A177-6C56-4DF3-8E7D-30D65930A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/>
              <a:t>Topic :</a:t>
            </a:r>
          </a:p>
        </p:txBody>
      </p:sp>
      <p:pic>
        <p:nvPicPr>
          <p:cNvPr id="4099" name="Content Placeholder 3">
            <a:extLst>
              <a:ext uri="{FF2B5EF4-FFF2-40B4-BE49-F238E27FC236}">
                <a16:creationId xmlns:a16="http://schemas.microsoft.com/office/drawing/2014/main" id="{4E253CED-E2B2-428D-A2AD-DE4B7CE2E7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9875" y="2430463"/>
            <a:ext cx="4419600" cy="3384550"/>
          </a:xfrm>
        </p:spPr>
      </p:pic>
      <p:pic>
        <p:nvPicPr>
          <p:cNvPr id="4100" name="Picture 5">
            <a:extLst>
              <a:ext uri="{FF2B5EF4-FFF2-40B4-BE49-F238E27FC236}">
                <a16:creationId xmlns:a16="http://schemas.microsoft.com/office/drawing/2014/main" id="{F6E18CF9-E7B9-4A73-9C1A-A14FDB6F3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46038"/>
            <a:ext cx="48561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4E8F1AF9-BBE9-4F5D-A049-12944FD97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z="3200"/>
              <a:t>Chromatography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0E2C5-CD2C-4190-85CB-92BD0C971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417638"/>
            <a:ext cx="9032875" cy="50593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ZA" sz="2800" dirty="0"/>
              <a:t>Chromatography is a method of separating a solution of different colours.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ZA" sz="2800" dirty="0"/>
              <a:t>Black ink is an example of a mixture of colour pigments in water.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ZA" sz="2800" dirty="0"/>
              <a:t>Chromatography involves spotting of a mixture of colours onto filter paper.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ZA" sz="2800" dirty="0"/>
              <a:t>The colour sticks to the paper and then spread out on the paper, carried by a solvent.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ZA" sz="2800" dirty="0"/>
              <a:t>Some colours stick to the paper more strongly than other ‘s.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ZA" sz="2800" dirty="0"/>
          </a:p>
          <a:p>
            <a:pPr marL="0" indent="0">
              <a:defRPr/>
            </a:pPr>
            <a:r>
              <a:rPr lang="en-ZA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995582A7-0B93-4958-95E5-02019C664E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z="3200"/>
              <a:t>Chromatography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BA4D4-5B3B-4B79-9E22-D13D29C4C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ZA" sz="2800" dirty="0"/>
              <a:t>The more strongly the colour sticks, the slower and less further it travels.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ZA" sz="2800" dirty="0"/>
              <a:t>The less strongly a colour sticks, the faster and further it travels.</a:t>
            </a:r>
          </a:p>
          <a:p>
            <a:pPr>
              <a:defRPr/>
            </a:pPr>
            <a:endParaRPr lang="en-ZA" sz="2800" dirty="0"/>
          </a:p>
          <a:p>
            <a:pPr>
              <a:defRPr/>
            </a:pPr>
            <a:endParaRPr lang="en-ZA" sz="28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ZA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393E462-48F6-42E9-97A0-3265FA700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313238"/>
            <a:ext cx="23241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779844C3-5C0B-42C8-A871-CB305A86F6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z="3200"/>
              <a:t>Let’s do it together: Practical activity 6</a:t>
            </a:r>
            <a:br>
              <a:rPr lang="en-ZA" altLang="en-US" sz="3200"/>
            </a:br>
            <a:r>
              <a:rPr lang="en-ZA" altLang="en-US" sz="1600"/>
              <a:t>(Activity from Oxford Successful Natural Sciences Grade 7 LB page 69)</a:t>
            </a:r>
            <a:endParaRPr lang="en-ZA" altLang="en-US" sz="3200"/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3F541DF2-37B5-4ACE-86BA-3FF1FFBB81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ZA" alt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250DFBD-86AA-470E-9A86-09FD1610A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93838"/>
            <a:ext cx="80581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4EDC2F8-B650-46CC-954F-EDCFE32E4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4008438"/>
            <a:ext cx="7810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007D22EA-01CC-48C0-8198-5AA5466493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ZA" altLang="en-US"/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2BF0F5FC-92B9-473F-9C10-C9BAFD4EFF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ZA" altLang="en-US"/>
          </a:p>
        </p:txBody>
      </p:sp>
      <p:pic>
        <p:nvPicPr>
          <p:cNvPr id="26628" name="Picture 2">
            <a:extLst>
              <a:ext uri="{FF2B5EF4-FFF2-40B4-BE49-F238E27FC236}">
                <a16:creationId xmlns:a16="http://schemas.microsoft.com/office/drawing/2014/main" id="{057CFBA5-1F08-4001-B720-473E43C12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579438"/>
            <a:ext cx="89916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356A9618-6C4E-48B1-81AC-F0573D8338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ZA" altLang="en-US"/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0296C905-2009-49C9-8714-3879D0D946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ZA" altLang="en-US"/>
          </a:p>
        </p:txBody>
      </p:sp>
      <p:pic>
        <p:nvPicPr>
          <p:cNvPr id="27652" name="Picture 2">
            <a:extLst>
              <a:ext uri="{FF2B5EF4-FFF2-40B4-BE49-F238E27FC236}">
                <a16:creationId xmlns:a16="http://schemas.microsoft.com/office/drawing/2014/main" id="{9D96DA50-8BA3-44AC-B406-4046EA22C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265238"/>
            <a:ext cx="88392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C3ACD8E5-6DB7-4C80-A655-13144ABD3C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z="3200"/>
              <a:t>Let’s revise 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64BC7556-1CD1-4C8A-8666-DB4083535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646238"/>
            <a:ext cx="9185275" cy="4830762"/>
          </a:xfrm>
        </p:spPr>
        <p:txBody>
          <a:bodyPr/>
          <a:lstStyle/>
          <a:p>
            <a:pPr marL="514350" indent="-514350">
              <a:buFont typeface="Times New Roman" panose="02020603050405020304" pitchFamily="18" charset="0"/>
              <a:buAutoNum type="arabicPeriod"/>
              <a:defRPr/>
            </a:pPr>
            <a:r>
              <a:rPr lang="en-ZA" altLang="en-US" sz="2800" dirty="0"/>
              <a:t>What does a mixture consist of?</a:t>
            </a:r>
          </a:p>
          <a:p>
            <a:pPr marL="400050" lvl="1" indent="0">
              <a:defRPr/>
            </a:pPr>
            <a:r>
              <a:rPr lang="en-ZA" altLang="en-US" sz="2400" dirty="0"/>
              <a:t> </a:t>
            </a:r>
            <a:r>
              <a:rPr lang="en-ZA" altLang="en-US" sz="2400" i="1" dirty="0"/>
              <a:t>Answer: </a:t>
            </a:r>
            <a:r>
              <a:rPr lang="en-ZA" altLang="en-US" sz="2400" dirty="0"/>
              <a:t>A</a:t>
            </a:r>
            <a:r>
              <a:rPr lang="en-ZA" sz="2400" dirty="0"/>
              <a:t>t least two different substances of material mixed together</a:t>
            </a:r>
          </a:p>
          <a:p>
            <a:pPr marL="0" indent="0">
              <a:defRPr/>
            </a:pPr>
            <a:r>
              <a:rPr lang="en-ZA" altLang="en-US" sz="2800" dirty="0"/>
              <a:t>2. Explain what a solution is.</a:t>
            </a:r>
          </a:p>
          <a:p>
            <a:pPr marL="400050" lvl="1" indent="0">
              <a:defRPr/>
            </a:pPr>
            <a:r>
              <a:rPr lang="en-ZA" altLang="en-US" sz="2400" dirty="0"/>
              <a:t>  </a:t>
            </a:r>
            <a:r>
              <a:rPr lang="en-ZA" altLang="en-US" sz="2400" i="1" dirty="0"/>
              <a:t>Answer: </a:t>
            </a:r>
            <a:r>
              <a:rPr lang="en-ZA" altLang="en-US" sz="2400" dirty="0"/>
              <a:t>A</a:t>
            </a:r>
            <a:r>
              <a:rPr lang="en-ZA" sz="2400" dirty="0"/>
              <a:t> mixture of a dissolved solid and a liquid</a:t>
            </a:r>
          </a:p>
          <a:p>
            <a:pPr marL="0" indent="0">
              <a:defRPr/>
            </a:pPr>
            <a:r>
              <a:rPr lang="en-ZA" sz="2800" dirty="0"/>
              <a:t>3. What happens when a gas cools?</a:t>
            </a:r>
          </a:p>
          <a:p>
            <a:pPr marL="400050" lvl="1" indent="0">
              <a:defRPr/>
            </a:pPr>
            <a:r>
              <a:rPr lang="en-ZA" sz="2400" dirty="0"/>
              <a:t> </a:t>
            </a:r>
            <a:r>
              <a:rPr lang="en-ZA" sz="2400" i="1" dirty="0"/>
              <a:t>Answer: </a:t>
            </a:r>
            <a:r>
              <a:rPr lang="en-ZA" sz="2400" dirty="0"/>
              <a:t>It becomes a liquid, we call this change condensation</a:t>
            </a:r>
          </a:p>
          <a:p>
            <a:pPr marL="0" indent="0">
              <a:defRPr/>
            </a:pPr>
            <a:r>
              <a:rPr lang="en-ZA" altLang="en-US" sz="2800" dirty="0"/>
              <a:t>4</a:t>
            </a:r>
            <a:r>
              <a:rPr lang="en-ZA" altLang="en-US" sz="2400" dirty="0"/>
              <a:t>. Explain the mixture of air.</a:t>
            </a:r>
          </a:p>
          <a:p>
            <a:pPr marL="0" indent="0">
              <a:defRPr/>
            </a:pPr>
            <a:r>
              <a:rPr lang="en-ZA" altLang="en-US" sz="2400" dirty="0"/>
              <a:t>    </a:t>
            </a:r>
            <a:r>
              <a:rPr lang="en-ZA" altLang="en-US" sz="2400" i="1" dirty="0"/>
              <a:t>Answer: </a:t>
            </a:r>
            <a:r>
              <a:rPr lang="en-ZA" altLang="en-US" sz="2400" dirty="0"/>
              <a:t>It is a mixture of gases, mainly nitrogen, oxygen and a </a:t>
            </a:r>
          </a:p>
          <a:p>
            <a:pPr marL="0" indent="0">
              <a:defRPr/>
            </a:pPr>
            <a:r>
              <a:rPr lang="en-ZA" altLang="en-US" sz="2400" i="1" dirty="0"/>
              <a:t>    </a:t>
            </a:r>
            <a:r>
              <a:rPr lang="en-ZA" altLang="en-US" sz="2400" dirty="0"/>
              <a:t>little carbon dioxide.</a:t>
            </a:r>
          </a:p>
          <a:p>
            <a:pPr marL="0" indent="0">
              <a:defRPr/>
            </a:pPr>
            <a:r>
              <a:rPr lang="en-ZA" altLang="en-US" sz="2400" dirty="0"/>
              <a:t>     </a:t>
            </a:r>
          </a:p>
          <a:p>
            <a:pPr marL="0" indent="0">
              <a:defRPr/>
            </a:pPr>
            <a:r>
              <a:rPr lang="en-ZA" altLang="en-US" sz="2800" dirty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52E06E64-F001-4C53-9B95-3D3E487313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z="3200"/>
              <a:t>Let’s revise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15EDA-0B72-459A-9A03-D817ADBA7A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3238" y="1570038"/>
            <a:ext cx="9032875" cy="6096000"/>
          </a:xfrm>
        </p:spPr>
        <p:txBody>
          <a:bodyPr/>
          <a:lstStyle/>
          <a:p>
            <a:r>
              <a:rPr lang="en-ZA" altLang="en-US" sz="2800"/>
              <a:t>5. Name the different method of separation.</a:t>
            </a:r>
          </a:p>
          <a:p>
            <a:pPr lvl="1"/>
            <a:r>
              <a:rPr lang="en-ZA" altLang="en-US" sz="2400"/>
              <a:t>   </a:t>
            </a:r>
            <a:r>
              <a:rPr lang="en-ZA" altLang="en-US" sz="2400" i="1"/>
              <a:t>Answer: </a:t>
            </a:r>
            <a:r>
              <a:rPr lang="en-ZA" altLang="en-US" sz="2400"/>
              <a:t>hand sorting, sieving, using a magnet, evaporation, distillation chromatography</a:t>
            </a:r>
          </a:p>
          <a:p>
            <a:r>
              <a:rPr lang="en-ZA" altLang="en-US" sz="2800"/>
              <a:t>6. When will you use hand sorting as a method of physical separation</a:t>
            </a:r>
          </a:p>
          <a:p>
            <a:pPr lvl="1"/>
            <a:r>
              <a:rPr lang="en-ZA" altLang="en-US" sz="2400"/>
              <a:t>    </a:t>
            </a:r>
            <a:r>
              <a:rPr lang="en-ZA" altLang="en-US" sz="2400" i="1"/>
              <a:t>Answer: </a:t>
            </a:r>
            <a:r>
              <a:rPr lang="en-ZA" altLang="en-US" sz="2400"/>
              <a:t>When we sort plastic from paper</a:t>
            </a:r>
          </a:p>
          <a:p>
            <a:r>
              <a:rPr lang="en-ZA" altLang="en-US" sz="2800"/>
              <a:t>7. Explain what filtration is</a:t>
            </a:r>
          </a:p>
          <a:p>
            <a:pPr lvl="1"/>
            <a:r>
              <a:rPr lang="en-ZA" altLang="en-US" sz="2400"/>
              <a:t>    </a:t>
            </a:r>
            <a:r>
              <a:rPr lang="en-ZA" altLang="en-US" sz="2400" i="1"/>
              <a:t>Answer: </a:t>
            </a:r>
            <a:r>
              <a:rPr lang="en-ZA" altLang="en-US" sz="2400"/>
              <a:t>A method of separating a mixture with particles of different sizes using a filter</a:t>
            </a:r>
          </a:p>
          <a:p>
            <a:r>
              <a:rPr lang="en-ZA" altLang="en-US" sz="2800"/>
              <a:t>8. Where and why will a magnet be used for sorting?</a:t>
            </a:r>
          </a:p>
          <a:p>
            <a:pPr lvl="1"/>
            <a:r>
              <a:rPr lang="en-ZA" altLang="en-US" sz="2400"/>
              <a:t>    </a:t>
            </a:r>
            <a:r>
              <a:rPr lang="en-ZA" altLang="en-US" sz="2400" i="1"/>
              <a:t>Answer: </a:t>
            </a:r>
            <a:r>
              <a:rPr lang="en-ZA" altLang="en-US" sz="2400"/>
              <a:t>In a giant scrapyard when it is too slow or too dangerous to sort a particular material by hand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8BE4C6AE-2467-460C-A002-7181589E5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z="3200"/>
              <a:t>Let’s revise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6BD78-A4E4-4489-BE21-215F253C67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3238" y="1493838"/>
            <a:ext cx="9032875" cy="4983162"/>
          </a:xfrm>
        </p:spPr>
        <p:txBody>
          <a:bodyPr/>
          <a:lstStyle/>
          <a:p>
            <a:r>
              <a:rPr lang="en-ZA" altLang="en-US" sz="2800"/>
              <a:t>9</a:t>
            </a:r>
            <a:r>
              <a:rPr lang="en-ZA" altLang="en-US"/>
              <a:t>. </a:t>
            </a:r>
            <a:r>
              <a:rPr lang="en-ZA" altLang="en-US" sz="2800"/>
              <a:t>Explain what evaporation is? </a:t>
            </a:r>
          </a:p>
          <a:p>
            <a:pPr lvl="1"/>
            <a:r>
              <a:rPr lang="en-ZA" altLang="en-US" sz="2400"/>
              <a:t> </a:t>
            </a:r>
            <a:r>
              <a:rPr lang="en-ZA" altLang="en-US" sz="2400" i="1"/>
              <a:t>Answer: </a:t>
            </a:r>
            <a:r>
              <a:rPr lang="en-ZA" altLang="en-US" sz="2400"/>
              <a:t>It is the process of separating a liquid or solvent (like water) into a gas (water vapour).</a:t>
            </a:r>
          </a:p>
          <a:p>
            <a:r>
              <a:rPr lang="en-ZA" altLang="en-US" sz="2800"/>
              <a:t>10.Explain what a solute is.</a:t>
            </a:r>
          </a:p>
          <a:p>
            <a:pPr lvl="1"/>
            <a:r>
              <a:rPr lang="en-ZA" altLang="en-US" sz="2400" i="1"/>
              <a:t>Answer: </a:t>
            </a:r>
            <a:r>
              <a:rPr lang="en-ZA" altLang="en-US" sz="2400"/>
              <a:t>When we evaporate salt water, the crystals of salt  that are left behind is called a </a:t>
            </a:r>
            <a:r>
              <a:rPr lang="en-ZA" altLang="en-US" sz="2400" b="1"/>
              <a:t>solute</a:t>
            </a:r>
            <a:r>
              <a:rPr lang="en-ZA" altLang="en-US" sz="2400"/>
              <a:t>.</a:t>
            </a:r>
          </a:p>
          <a:p>
            <a:r>
              <a:rPr lang="en-ZA" altLang="en-US" sz="2800"/>
              <a:t>11. When will we use distillation as a method of separating mixtures?</a:t>
            </a:r>
          </a:p>
          <a:p>
            <a:pPr lvl="1"/>
            <a:r>
              <a:rPr lang="en-ZA" altLang="en-US" sz="2400" i="1"/>
              <a:t>Answer: </a:t>
            </a:r>
            <a:r>
              <a:rPr lang="en-ZA" altLang="en-US" sz="2400"/>
              <a:t>When we want to get pure water from sea water.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1BAE1210-708D-4FF5-80FF-BD847B4D9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altLang="en-US" sz="3200"/>
              <a:t>Questions</a:t>
            </a:r>
            <a:r>
              <a:rPr lang="en-ZA" altLang="en-US"/>
              <a:t> </a:t>
            </a:r>
          </a:p>
        </p:txBody>
      </p:sp>
      <p:pic>
        <p:nvPicPr>
          <p:cNvPr id="31747" name="Content Placeholder 3" descr="C:\Users\Amanda.vanderMerwe\AppData\Local\Microsoft\Windows\Temporary Internet Files\Content.IE5\DMTF36S9\MP900438778[1].jpg">
            <a:extLst>
              <a:ext uri="{FF2B5EF4-FFF2-40B4-BE49-F238E27FC236}">
                <a16:creationId xmlns:a16="http://schemas.microsoft.com/office/drawing/2014/main" id="{0B14F84A-12DB-4DB7-8659-E54CF2BE4A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3675" y="1836738"/>
            <a:ext cx="4572000" cy="4572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AF84FFA7-2F49-46EF-A63D-01B17CAB1F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01625"/>
            <a:ext cx="7446962" cy="1258888"/>
          </a:xfrm>
        </p:spPr>
        <p:txBody>
          <a:bodyPr/>
          <a:lstStyle/>
          <a:p>
            <a:r>
              <a:rPr lang="en-ZA" altLang="en-US" sz="3200"/>
              <a:t>What are we going to learn?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0F79B206-DF03-4FE4-809B-A3F56C4292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800"/>
              <a:t>Methods of separating substances in a mixture (based on different physical properties)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ZA" altLang="en-US" sz="2400"/>
              <a:t>Hand sorting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ZA" altLang="en-US" sz="2400"/>
              <a:t>Sieving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ZA" altLang="en-US" sz="2400"/>
              <a:t>Filtration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ZA" altLang="en-US" sz="2400"/>
              <a:t>Using a magnet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ZA" altLang="en-US" sz="2400"/>
              <a:t>Evaporation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ZA" altLang="en-US" sz="2400"/>
              <a:t>Distillation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ZA" altLang="en-US" sz="2400"/>
              <a:t>Chromatography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F3EEE593-9FD9-4AB8-9073-E1347088EA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z="3200"/>
              <a:t>What we already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46465-5068-4601-B06F-09DAE9274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ZA" sz="2800" dirty="0"/>
              <a:t>A mixture consists of at least two different substances of material mixed together.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ZA" sz="2800" dirty="0"/>
              <a:t>A solution is a mixture of a dissolved solid and a liquid.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ZA" sz="2800" dirty="0"/>
              <a:t>When a gas cools and becomes a liquid, we call this change condensation.</a:t>
            </a:r>
          </a:p>
          <a:p>
            <a:pPr>
              <a:defRPr/>
            </a:pP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24057FE7-2C1D-4A84-B1FA-CEF7E8A89D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z="3200"/>
              <a:t>New words 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E1F78CEE-9A25-43D4-A798-E2602DC2C9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3238" y="1570038"/>
            <a:ext cx="9032875" cy="49069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800" i="1"/>
              <a:t>Sieving: </a:t>
            </a:r>
            <a:r>
              <a:rPr lang="en-ZA" altLang="en-US" sz="2800"/>
              <a:t>separation mixtures with a sieve, using the property of size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800" i="1"/>
              <a:t>Filtration: </a:t>
            </a:r>
            <a:r>
              <a:rPr lang="en-ZA" altLang="en-US" sz="2800"/>
              <a:t>separating mixtures with a filter, using the property of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367D604F-F8CD-48A9-BCC2-DFEC284579A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7913" y="198438"/>
            <a:ext cx="7239000" cy="990600"/>
          </a:xfrm>
        </p:spPr>
        <p:txBody>
          <a:bodyPr/>
          <a:lstStyle/>
          <a:p>
            <a:r>
              <a:rPr lang="en-US" altLang="en-US" sz="2800"/>
              <a:t>Mixtures and methods of physical separation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1C9C1-3260-4B65-9D53-680A14766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513" y="1189038"/>
            <a:ext cx="8382000" cy="6370637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Mixtures consist of at least two different substances or materials mixed together.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Some common examples of mixtures are air, sea water, concrete and brass</a:t>
            </a:r>
            <a:r>
              <a:rPr lang="en-US" sz="2800" dirty="0"/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Air is a mixture of gases – mainly nitrogen, oxygen and a little carbon dioxide.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Concrete is a mixture of lime, cement, sand, stone and water .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Brass is a mixture of copper and zinc.</a:t>
            </a:r>
          </a:p>
          <a:p>
            <a:pPr algn="l">
              <a:defRPr/>
            </a:pPr>
            <a:endParaRPr lang="en-US" sz="2800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2A8BAD7A-25DE-4EBF-8885-927D3A1FC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5151438"/>
            <a:ext cx="13620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9A41424B-434E-4776-B84F-78C55DA78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5245100"/>
            <a:ext cx="15049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9CB78A6F-27CC-438D-9E28-5733E9677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5227638"/>
            <a:ext cx="14382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>
            <a:extLst>
              <a:ext uri="{FF2B5EF4-FFF2-40B4-BE49-F238E27FC236}">
                <a16:creationId xmlns:a16="http://schemas.microsoft.com/office/drawing/2014/main" id="{6FB77996-C6BB-4822-B649-0550FA18F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5303838"/>
            <a:ext cx="14954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6F0FD857-AB13-46A6-B01D-6CE5DEC688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z="3600"/>
              <a:t>Let’s do it together: Activity 1</a:t>
            </a:r>
            <a:br>
              <a:rPr lang="en-ZA" altLang="en-US" sz="3600"/>
            </a:br>
            <a:r>
              <a:rPr lang="en-ZA" altLang="en-US" sz="1600"/>
              <a:t>(Activity from Oxford Successful Natural Sciences Grade 7 page 64)</a:t>
            </a:r>
            <a:endParaRPr lang="en-ZA" alt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FB2D8-6CCB-49A4-AEC6-13D26AA267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en-ZA" altLang="en-US" sz="2800"/>
              <a:t>Define a mixture.</a:t>
            </a: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en-ZA" altLang="en-US" sz="2800"/>
              <a:t>Give three of your own examples of mixtures.</a:t>
            </a: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en-ZA" altLang="en-US" sz="2800"/>
              <a:t>Copy and complete the table for the mixture example above:</a:t>
            </a: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endParaRPr lang="en-ZA" altLang="en-US" sz="280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EB9F38FA-7BB2-475A-A690-AF2275C65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4008438"/>
            <a:ext cx="662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75D1856E-4C9A-46FA-9F4E-74B2A5D646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3113" y="0"/>
            <a:ext cx="7543800" cy="1112838"/>
          </a:xfrm>
        </p:spPr>
        <p:txBody>
          <a:bodyPr/>
          <a:lstStyle/>
          <a:p>
            <a:r>
              <a:rPr lang="en-US" altLang="en-US" sz="3200"/>
              <a:t>Methods of physical separation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D0604-D456-4A74-9C9D-148D1A6D0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313" y="1112838"/>
            <a:ext cx="8458200" cy="6446837"/>
          </a:xfrm>
        </p:spPr>
        <p:txBody>
          <a:bodyPr/>
          <a:lstStyle/>
          <a:p>
            <a:pPr marL="0" indent="0">
              <a:defRPr/>
            </a:pPr>
            <a:r>
              <a:rPr lang="en-US" sz="2800" dirty="0"/>
              <a:t>The physical properties of the materials in a mixture determine the separating method that you use.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Hand sorting: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0" indent="0">
              <a:defRPr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Sieving </a:t>
            </a:r>
          </a:p>
          <a:p>
            <a:pPr marL="0" indent="0">
              <a:defRPr/>
            </a:pPr>
            <a:endParaRPr lang="en-US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96E66287-A600-47EE-811F-CA1A26BFD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2560638"/>
            <a:ext cx="4029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E808D804-EC05-48D4-804D-B7F4330E1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2027238"/>
            <a:ext cx="30099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B1CF38CC-F47E-4D89-9A18-AFE0D3D48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4313238"/>
            <a:ext cx="3857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>
            <a:extLst>
              <a:ext uri="{FF2B5EF4-FFF2-40B4-BE49-F238E27FC236}">
                <a16:creationId xmlns:a16="http://schemas.microsoft.com/office/drawing/2014/main" id="{BAADD214-388A-4738-8AC0-4352BAD92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5056188"/>
            <a:ext cx="29051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BD93E8A5-F4A3-4C9C-B512-6295CD3E6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Methods of physical separation…</a:t>
            </a:r>
            <a:r>
              <a:rPr lang="en-US" altLang="en-US" sz="1800"/>
              <a:t>cont</a:t>
            </a:r>
            <a:endParaRPr lang="en-ZA" altLang="en-US" sz="1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CC57C-9FC7-4FD9-9DDC-BECA6FA51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265238"/>
            <a:ext cx="9032875" cy="6019800"/>
          </a:xfrm>
        </p:spPr>
        <p:txBody>
          <a:bodyPr/>
          <a:lstStyle/>
          <a:p>
            <a:pPr marL="0" indent="0">
              <a:defRPr/>
            </a:pPr>
            <a:r>
              <a:rPr lang="en-ZA" sz="2800" dirty="0"/>
              <a:t>Filtration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ZA" sz="2400" dirty="0"/>
              <a:t>Filtration is a method of separating mixture with particles of different sizes using a filter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ZA" sz="2400" dirty="0"/>
              <a:t>The difference between a filter and a sieve is the size of the wholes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ZA" sz="2400" dirty="0"/>
              <a:t>The holes in a filter are too small to see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ZA" sz="2400" dirty="0"/>
              <a:t>A filter is normally made of paper, cloth or plastic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ZA" sz="2400" dirty="0"/>
              <a:t>When you filter a mixture of a solid and a liquid, the liquid part goes through, and the solid part stays on the filter paper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ZA" sz="2400" dirty="0"/>
              <a:t>Examples of mixtures that can </a:t>
            </a:r>
          </a:p>
          <a:p>
            <a:pPr marL="400050" lvl="1" indent="0">
              <a:defRPr/>
            </a:pPr>
            <a:r>
              <a:rPr lang="en-ZA" sz="2400" dirty="0"/>
              <a:t>      be separated by filtration are:</a:t>
            </a:r>
          </a:p>
          <a:p>
            <a:pPr marL="400050" lvl="1" indent="0">
              <a:defRPr/>
            </a:pPr>
            <a:r>
              <a:rPr lang="en-ZA" sz="2400" dirty="0"/>
              <a:t>     sand and water, coffee grounds</a:t>
            </a:r>
          </a:p>
          <a:p>
            <a:pPr marL="400050" lvl="1" indent="0">
              <a:defRPr/>
            </a:pPr>
            <a:r>
              <a:rPr lang="en-ZA" sz="2400" dirty="0"/>
              <a:t>      and water</a:t>
            </a:r>
          </a:p>
          <a:p>
            <a:pPr marL="0" indent="0">
              <a:defRPr/>
            </a:pPr>
            <a:r>
              <a:rPr lang="en-ZA" sz="2800" dirty="0"/>
              <a:t> </a:t>
            </a:r>
          </a:p>
          <a:p>
            <a:pPr marL="0" indent="0">
              <a:defRPr/>
            </a:pPr>
            <a:endParaRPr lang="en-ZA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915F26A2-36A7-422B-9EFD-635BF368A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5303838"/>
            <a:ext cx="2667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37920</TotalTime>
  <Words>1212</Words>
  <Application>Microsoft Office PowerPoint</Application>
  <PresentationFormat>Custom</PresentationFormat>
  <Paragraphs>137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Times New Roman</vt:lpstr>
      <vt:lpstr>Office Theme</vt:lpstr>
      <vt:lpstr>PowerPoint Presentation</vt:lpstr>
      <vt:lpstr>Topic :</vt:lpstr>
      <vt:lpstr>What are we going to learn?</vt:lpstr>
      <vt:lpstr>What we already know</vt:lpstr>
      <vt:lpstr>New words </vt:lpstr>
      <vt:lpstr>Mixtures and methods of physical separation</vt:lpstr>
      <vt:lpstr>Let’s do it together: Activity 1 (Activity from Oxford Successful Natural Sciences Grade 7 page 64)</vt:lpstr>
      <vt:lpstr>Methods of physical separation</vt:lpstr>
      <vt:lpstr>Methods of physical separation…cont</vt:lpstr>
      <vt:lpstr>Let’s do it together: Practical Activity  (Activity from Oxford Natural Sciences Grade 7 LB page 66)</vt:lpstr>
      <vt:lpstr>Using a magnet </vt:lpstr>
      <vt:lpstr>Using a magnet…cont</vt:lpstr>
      <vt:lpstr>Let’s do it together: Practical activity 3 (Activity from Oxford Successful Natural Sciences Grade 7 LB page 67)</vt:lpstr>
      <vt:lpstr>Evaporation </vt:lpstr>
      <vt:lpstr>Evaporation…cont</vt:lpstr>
      <vt:lpstr>Let’s do it together: Practical activity 4 </vt:lpstr>
      <vt:lpstr>Distillation</vt:lpstr>
      <vt:lpstr>Distillation </vt:lpstr>
      <vt:lpstr>Let’s do it together: Practical Activity 5 (Activity from Oxford Successful Natural Sciences Grade 7 LB page 68)</vt:lpstr>
      <vt:lpstr>Chromatography</vt:lpstr>
      <vt:lpstr>Chromatography</vt:lpstr>
      <vt:lpstr>Let’s do it together: Practical activity 6 (Activity from Oxford Successful Natural Sciences Grade 7 LB page 69)</vt:lpstr>
      <vt:lpstr>PowerPoint Presentation</vt:lpstr>
      <vt:lpstr>PowerPoint Presentation</vt:lpstr>
      <vt:lpstr>Let’s revise </vt:lpstr>
      <vt:lpstr>Let’s revise</vt:lpstr>
      <vt:lpstr>Let’s revise</vt:lpstr>
      <vt:lpstr>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der Merwe, Amanda</dc:creator>
  <cp:lastModifiedBy>Geetha Chacko</cp:lastModifiedBy>
  <cp:revision>114</cp:revision>
  <cp:lastPrinted>2013-11-20T08:11:16Z</cp:lastPrinted>
  <dcterms:created xsi:type="dcterms:W3CDTF">2011-07-29T12:44:09Z</dcterms:created>
  <dcterms:modified xsi:type="dcterms:W3CDTF">2020-07-31T07:55:29Z</dcterms:modified>
</cp:coreProperties>
</file>