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66" r:id="rId5"/>
    <p:sldId id="268" r:id="rId6"/>
    <p:sldId id="259" r:id="rId7"/>
    <p:sldId id="269" r:id="rId8"/>
    <p:sldId id="262" r:id="rId9"/>
    <p:sldId id="263" r:id="rId10"/>
    <p:sldId id="264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37" autoAdjust="0"/>
  </p:normalViewPr>
  <p:slideViewPr>
    <p:cSldViewPr>
      <p:cViewPr varScale="1">
        <p:scale>
          <a:sx n="62" d="100"/>
          <a:sy n="62" d="100"/>
        </p:scale>
        <p:origin x="140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6F129-DB8F-4972-A2B9-0387547D9017}" type="datetimeFigureOut">
              <a:rPr lang="en-ZA" smtClean="0"/>
              <a:pPr/>
              <a:t>2020/07/29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E4248-73BB-420A-B1DF-B822308713D2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86886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6F129-DB8F-4972-A2B9-0387547D9017}" type="datetimeFigureOut">
              <a:rPr lang="en-ZA" smtClean="0"/>
              <a:pPr/>
              <a:t>2020/07/29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E4248-73BB-420A-B1DF-B822308713D2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25038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6F129-DB8F-4972-A2B9-0387547D9017}" type="datetimeFigureOut">
              <a:rPr lang="en-ZA" smtClean="0"/>
              <a:pPr/>
              <a:t>2020/07/29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E4248-73BB-420A-B1DF-B822308713D2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09923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6F129-DB8F-4972-A2B9-0387547D9017}" type="datetimeFigureOut">
              <a:rPr lang="en-ZA" smtClean="0"/>
              <a:pPr/>
              <a:t>2020/07/29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E4248-73BB-420A-B1DF-B822308713D2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54188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6F129-DB8F-4972-A2B9-0387547D9017}" type="datetimeFigureOut">
              <a:rPr lang="en-ZA" smtClean="0"/>
              <a:pPr/>
              <a:t>2020/07/29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E4248-73BB-420A-B1DF-B822308713D2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25081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6F129-DB8F-4972-A2B9-0387547D9017}" type="datetimeFigureOut">
              <a:rPr lang="en-ZA" smtClean="0"/>
              <a:pPr/>
              <a:t>2020/07/29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E4248-73BB-420A-B1DF-B822308713D2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82667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6F129-DB8F-4972-A2B9-0387547D9017}" type="datetimeFigureOut">
              <a:rPr lang="en-ZA" smtClean="0"/>
              <a:pPr/>
              <a:t>2020/07/29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E4248-73BB-420A-B1DF-B822308713D2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71461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6F129-DB8F-4972-A2B9-0387547D9017}" type="datetimeFigureOut">
              <a:rPr lang="en-ZA" smtClean="0"/>
              <a:pPr/>
              <a:t>2020/07/29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E4248-73BB-420A-B1DF-B822308713D2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39535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6F129-DB8F-4972-A2B9-0387547D9017}" type="datetimeFigureOut">
              <a:rPr lang="en-ZA" smtClean="0"/>
              <a:pPr/>
              <a:t>2020/07/29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E4248-73BB-420A-B1DF-B822308713D2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14734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6F129-DB8F-4972-A2B9-0387547D9017}" type="datetimeFigureOut">
              <a:rPr lang="en-ZA" smtClean="0"/>
              <a:pPr/>
              <a:t>2020/07/29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E4248-73BB-420A-B1DF-B822308713D2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32756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6F129-DB8F-4972-A2B9-0387547D9017}" type="datetimeFigureOut">
              <a:rPr lang="en-ZA" smtClean="0"/>
              <a:pPr/>
              <a:t>2020/07/29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E4248-73BB-420A-B1DF-B822308713D2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64596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6F129-DB8F-4972-A2B9-0387547D9017}" type="datetimeFigureOut">
              <a:rPr lang="en-ZA" smtClean="0"/>
              <a:pPr/>
              <a:t>2020/07/29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E4248-73BB-420A-B1DF-B822308713D2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66255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7564" y="332656"/>
            <a:ext cx="7772400" cy="1470025"/>
          </a:xfrm>
        </p:spPr>
        <p:txBody>
          <a:bodyPr/>
          <a:lstStyle/>
          <a:p>
            <a:r>
              <a:rPr lang="en-ZA" dirty="0"/>
              <a:t>MATTER AND MATERIALS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5656" y="1664804"/>
            <a:ext cx="6400800" cy="648072"/>
          </a:xfrm>
        </p:spPr>
        <p:txBody>
          <a:bodyPr/>
          <a:lstStyle/>
          <a:p>
            <a:pPr lvl="0"/>
            <a:r>
              <a:rPr lang="en-ZA" dirty="0"/>
              <a:t>Session 1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5245745"/>
              </p:ext>
            </p:extLst>
          </p:nvPr>
        </p:nvGraphicFramePr>
        <p:xfrm>
          <a:off x="431540" y="2996952"/>
          <a:ext cx="8229601" cy="23894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164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45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8595">
                <a:tc>
                  <a:txBody>
                    <a:bodyPr/>
                    <a:lstStyle/>
                    <a:p>
                      <a:pPr marL="180975" inden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ZA" sz="1600" dirty="0">
                          <a:effectLst/>
                        </a:rPr>
                        <a:t>Gr 4 – 9 Topics</a:t>
                      </a:r>
                      <a:endParaRPr lang="en-Z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17" marR="56417" marT="0" marB="0"/>
                </a:tc>
                <a:tc gridSpan="2">
                  <a:txBody>
                    <a:bodyPr/>
                    <a:lstStyle/>
                    <a:p>
                      <a:pPr marL="180975" inden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ZA" sz="1600" dirty="0">
                          <a:effectLst/>
                        </a:rPr>
                        <a:t>Material</a:t>
                      </a:r>
                      <a:endParaRPr lang="en-Z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17" marR="56417" marT="0" marB="0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9325">
                <a:tc rowSpan="3">
                  <a:txBody>
                    <a:bodyPr/>
                    <a:lstStyle/>
                    <a:p>
                      <a:pPr marL="342900" indent="-161925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ZA" sz="1600" dirty="0">
                          <a:effectLst/>
                        </a:rPr>
                        <a:t>Matter and Materials (and Processes)</a:t>
                      </a:r>
                    </a:p>
                    <a:p>
                      <a:pPr marL="342900" lvl="0" indent="-161925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/>
                        <a:buChar char=""/>
                      </a:pPr>
                      <a:r>
                        <a:rPr lang="en-ZA" sz="1600" dirty="0">
                          <a:effectLst/>
                        </a:rPr>
                        <a:t>Particle model of matter</a:t>
                      </a:r>
                    </a:p>
                    <a:p>
                      <a:pPr marL="342900" lvl="0" indent="-161925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/>
                        <a:buChar char=""/>
                      </a:pPr>
                      <a:r>
                        <a:rPr lang="en-ZA" sz="1600" dirty="0">
                          <a:effectLst/>
                        </a:rPr>
                        <a:t>Changes of state</a:t>
                      </a:r>
                      <a:endParaRPr lang="en-Z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17" marR="564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ZA" sz="1600">
                          <a:effectLst/>
                        </a:rPr>
                        <a:t>Gr 6</a:t>
                      </a:r>
                      <a:endParaRPr lang="en-Z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17" marR="56417" marT="0" marB="0"/>
                </a:tc>
                <a:tc>
                  <a:txBody>
                    <a:bodyPr/>
                    <a:lstStyle/>
                    <a:p>
                      <a:pPr marL="180975" inden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ZA" sz="1600" dirty="0">
                          <a:effectLst/>
                        </a:rPr>
                        <a:t>Solids, Liquids and Gases</a:t>
                      </a:r>
                      <a:endParaRPr lang="en-Z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17" marR="56417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2562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ZA" sz="1600" dirty="0">
                          <a:effectLst/>
                        </a:rPr>
                        <a:t>Gr 7</a:t>
                      </a:r>
                      <a:endParaRPr lang="en-Z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17" marR="56417" marT="0" marB="0"/>
                </a:tc>
                <a:tc>
                  <a:txBody>
                    <a:bodyPr/>
                    <a:lstStyle/>
                    <a:p>
                      <a:pPr marL="180975" inden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ZA" sz="1600" dirty="0">
                          <a:effectLst/>
                        </a:rPr>
                        <a:t>Physical Properties</a:t>
                      </a:r>
                    </a:p>
                    <a:p>
                      <a:pPr marL="180975" inden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ZA" sz="1600" dirty="0">
                          <a:effectLst/>
                        </a:rPr>
                        <a:t>Boiling and Melting Points</a:t>
                      </a:r>
                      <a:endParaRPr lang="en-Z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17" marR="56417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6528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ZA" sz="1600" dirty="0">
                          <a:effectLst/>
                        </a:rPr>
                        <a:t>Gr 8</a:t>
                      </a:r>
                      <a:endParaRPr lang="en-Z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17" marR="56417" marT="0" marB="0"/>
                </a:tc>
                <a:tc>
                  <a:txBody>
                    <a:bodyPr/>
                    <a:lstStyle/>
                    <a:p>
                      <a:pPr marL="180975" inden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ZA" sz="1600" dirty="0">
                          <a:effectLst/>
                        </a:rPr>
                        <a:t>Particle model</a:t>
                      </a:r>
                    </a:p>
                    <a:p>
                      <a:pPr marL="180975" inden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ZA" sz="1600" dirty="0">
                          <a:effectLst/>
                        </a:rPr>
                        <a:t>Solids, liquids and gases</a:t>
                      </a:r>
                    </a:p>
                    <a:p>
                      <a:pPr marL="180975" inden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ZA" sz="1600" dirty="0">
                          <a:effectLst/>
                        </a:rPr>
                        <a:t>Changes of state</a:t>
                      </a:r>
                      <a:endParaRPr lang="en-Z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17" marR="56417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97416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 cstate="print"/>
          <a:srcRect l="6156" t="39293" r="11813" b="49892"/>
          <a:stretch/>
        </p:blipFill>
        <p:spPr bwMode="auto">
          <a:xfrm>
            <a:off x="287524" y="296652"/>
            <a:ext cx="8532948" cy="8640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/>
          <p:cNvPicPr/>
          <p:nvPr/>
        </p:nvPicPr>
        <p:blipFill rotWithShape="1">
          <a:blip r:embed="rId3" cstate="print"/>
          <a:srcRect l="5491" t="17879" r="28298" b="40523"/>
          <a:stretch/>
        </p:blipFill>
        <p:spPr bwMode="auto">
          <a:xfrm>
            <a:off x="287524" y="1304764"/>
            <a:ext cx="8460940" cy="49325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761561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3548" y="5949280"/>
            <a:ext cx="5174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u="sng" dirty="0"/>
              <a:t>Additional demonstration</a:t>
            </a:r>
            <a:r>
              <a:rPr lang="en-ZA" dirty="0"/>
              <a:t>: Imploding a cold drink can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 rotWithShape="1">
          <a:blip r:embed="rId2" cstate="print"/>
          <a:srcRect l="5932" t="25851" r="29946" b="23046"/>
          <a:stretch/>
        </p:blipFill>
        <p:spPr bwMode="auto">
          <a:xfrm>
            <a:off x="935596" y="332656"/>
            <a:ext cx="7560840" cy="53645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5556" y="512676"/>
            <a:ext cx="7772400" cy="1470025"/>
          </a:xfrm>
        </p:spPr>
        <p:txBody>
          <a:bodyPr/>
          <a:lstStyle/>
          <a:p>
            <a:r>
              <a:rPr lang="en-ZA" dirty="0"/>
              <a:t>MATTER AND MATERIALS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23628" y="1772816"/>
            <a:ext cx="6400800" cy="1752600"/>
          </a:xfrm>
        </p:spPr>
        <p:txBody>
          <a:bodyPr/>
          <a:lstStyle/>
          <a:p>
            <a:pPr lvl="0"/>
            <a:r>
              <a:rPr lang="en-ZA" dirty="0"/>
              <a:t>Session 2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2974847"/>
              </p:ext>
            </p:extLst>
          </p:nvPr>
        </p:nvGraphicFramePr>
        <p:xfrm>
          <a:off x="431540" y="3212976"/>
          <a:ext cx="8229601" cy="31531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884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731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marL="180975" inden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ZA" sz="1600" dirty="0">
                          <a:effectLst/>
                        </a:rPr>
                        <a:t>Gr 4 – 9 Topics</a:t>
                      </a:r>
                      <a:endParaRPr lang="en-Z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17" marR="56417" marT="0" marB="0"/>
                </a:tc>
                <a:tc gridSpan="2">
                  <a:txBody>
                    <a:bodyPr/>
                    <a:lstStyle/>
                    <a:p>
                      <a:pPr marL="180975" inden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ZA" sz="1600" dirty="0">
                          <a:effectLst/>
                        </a:rPr>
                        <a:t>Material</a:t>
                      </a:r>
                      <a:endParaRPr lang="en-Z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17" marR="56417" marT="0" marB="0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6528">
                <a:tc rowSpan="3">
                  <a:txBody>
                    <a:bodyPr/>
                    <a:lstStyle/>
                    <a:p>
                      <a:pPr marL="361950" indent="-180975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600" dirty="0">
                          <a:effectLst/>
                        </a:rPr>
                        <a:t>Matter and Materials (and Processes)</a:t>
                      </a:r>
                    </a:p>
                    <a:p>
                      <a:pPr marL="342900" lvl="0" indent="-161925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/>
                        <a:buChar char=""/>
                      </a:pPr>
                      <a:r>
                        <a:rPr lang="en-ZA" sz="1600" dirty="0">
                          <a:effectLst/>
                        </a:rPr>
                        <a:t>Mixtures and solutions</a:t>
                      </a:r>
                    </a:p>
                    <a:p>
                      <a:pPr marL="342900" lvl="0" indent="-161925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/>
                        <a:buChar char=""/>
                      </a:pPr>
                      <a:r>
                        <a:rPr lang="en-ZA" sz="1600" dirty="0">
                          <a:effectLst/>
                        </a:rPr>
                        <a:t>Introduction: Atoms</a:t>
                      </a:r>
                      <a:endParaRPr lang="en-Z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17" marR="564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600" dirty="0">
                          <a:effectLst/>
                        </a:rPr>
                        <a:t>Gr 6</a:t>
                      </a:r>
                      <a:endParaRPr lang="en-Z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17" marR="56417" marT="0" marB="0"/>
                </a:tc>
                <a:tc>
                  <a:txBody>
                    <a:bodyPr/>
                    <a:lstStyle/>
                    <a:p>
                      <a:pPr marL="180975" indent="0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600" dirty="0">
                          <a:effectLst/>
                        </a:rPr>
                        <a:t>Mixtures</a:t>
                      </a:r>
                    </a:p>
                    <a:p>
                      <a:pPr marL="180975" indent="0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600" dirty="0">
                          <a:effectLst/>
                        </a:rPr>
                        <a:t>Solutions as specials mixtures, dissolving</a:t>
                      </a:r>
                    </a:p>
                    <a:p>
                      <a:pPr marL="180975" indent="0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600" dirty="0">
                          <a:effectLst/>
                        </a:rPr>
                        <a:t>Water purification</a:t>
                      </a:r>
                      <a:endParaRPr lang="en-Z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17" marR="56417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8595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600">
                          <a:effectLst/>
                        </a:rPr>
                        <a:t>Gr 7</a:t>
                      </a:r>
                      <a:endParaRPr lang="en-Z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17" marR="56417" marT="0" marB="0"/>
                </a:tc>
                <a:tc>
                  <a:txBody>
                    <a:bodyPr/>
                    <a:lstStyle/>
                    <a:p>
                      <a:pPr marL="180975" indent="0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600" dirty="0">
                          <a:effectLst/>
                        </a:rPr>
                        <a:t>Separating mixtures</a:t>
                      </a:r>
                      <a:endParaRPr lang="en-Z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17" marR="56417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6528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600" dirty="0">
                          <a:effectLst/>
                        </a:rPr>
                        <a:t>Gr 8</a:t>
                      </a:r>
                      <a:endParaRPr lang="en-Z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17" marR="56417" marT="0" marB="0"/>
                </a:tc>
                <a:tc>
                  <a:txBody>
                    <a:bodyPr/>
                    <a:lstStyle/>
                    <a:p>
                      <a:pPr marL="180975" indent="0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600" dirty="0">
                          <a:effectLst/>
                        </a:rPr>
                        <a:t>Atoms</a:t>
                      </a:r>
                    </a:p>
                    <a:p>
                      <a:pPr marL="180975" indent="0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600" dirty="0">
                          <a:effectLst/>
                        </a:rPr>
                        <a:t>Sub-atomic particles</a:t>
                      </a:r>
                    </a:p>
                    <a:p>
                      <a:pPr marL="180975" indent="0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600" dirty="0">
                          <a:effectLst/>
                        </a:rPr>
                        <a:t>Mixtures and solutions</a:t>
                      </a:r>
                      <a:endParaRPr lang="en-Z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17" marR="56417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97416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Things to talk about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1541" y="1376772"/>
            <a:ext cx="83529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ZA" dirty="0"/>
              <a:t>What is a mixture?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ZA" dirty="0"/>
              <a:t>When is a mixture also a solution?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ZA" dirty="0"/>
              <a:t>Mixtures that contain water (or another solvent)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ZA" dirty="0"/>
              <a:t>Terminology: Solute solvent solution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ZA" dirty="0"/>
              <a:t>What happens when substances dissolve (and why do they dissolve?)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ZA" dirty="0"/>
              <a:t>How can solutions be separated?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ZA" dirty="0"/>
              <a:t>Building blocks of matter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ZA" dirty="0"/>
              <a:t>What are the building blocks of these building blocks?</a:t>
            </a:r>
          </a:p>
        </p:txBody>
      </p:sp>
    </p:spTree>
    <p:extLst>
      <p:ext uri="{BB962C8B-B14F-4D97-AF65-F5344CB8AC3E}">
        <p14:creationId xmlns:p14="http://schemas.microsoft.com/office/powerpoint/2010/main" val="31823131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/>
              <a:t>Activity: Watch videos about mixtures and discuss their 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03232" cy="712676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en-ZA" sz="1800" b="1" dirty="0"/>
              <a:t>Video</a:t>
            </a:r>
            <a:r>
              <a:rPr lang="en-ZA" sz="1800" dirty="0"/>
              <a:t>: </a:t>
            </a:r>
          </a:p>
          <a:p>
            <a:pPr>
              <a:buNone/>
            </a:pPr>
            <a:r>
              <a:rPr lang="fr-FR" sz="1800" dirty="0"/>
              <a:t>The science of macaroni </a:t>
            </a:r>
            <a:r>
              <a:rPr lang="fr-FR" sz="1800" dirty="0" err="1"/>
              <a:t>salad</a:t>
            </a:r>
            <a:r>
              <a:rPr lang="fr-FR" sz="1800" dirty="0"/>
              <a:t> </a:t>
            </a:r>
            <a:r>
              <a:rPr lang="fr-FR" sz="1800" dirty="0" err="1"/>
              <a:t>What’s</a:t>
            </a:r>
            <a:r>
              <a:rPr lang="fr-FR" sz="1800" dirty="0"/>
              <a:t> in a mixture.wmv</a:t>
            </a:r>
          </a:p>
          <a:p>
            <a:pPr>
              <a:buNone/>
            </a:pPr>
            <a:endParaRPr lang="en-US" sz="1800" dirty="0"/>
          </a:p>
          <a:p>
            <a:pPr>
              <a:buNone/>
            </a:pPr>
            <a:endParaRPr lang="en-US" sz="18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67544" y="2456892"/>
            <a:ext cx="8229600" cy="4104456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ZA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Questions to guide the discussion:</a:t>
            </a:r>
          </a:p>
          <a:p>
            <a:pPr>
              <a:lnSpc>
                <a:spcPct val="150000"/>
              </a:lnSpc>
            </a:pPr>
            <a:r>
              <a:rPr lang="en-ZA" sz="3200" dirty="0"/>
              <a:t>What is a mixture?</a:t>
            </a:r>
          </a:p>
          <a:p>
            <a:pPr>
              <a:lnSpc>
                <a:spcPct val="150000"/>
              </a:lnSpc>
            </a:pPr>
            <a:r>
              <a:rPr lang="en-ZA" sz="3200" dirty="0"/>
              <a:t>What are the 3 types of mixtures, and how are they different?</a:t>
            </a:r>
          </a:p>
          <a:p>
            <a:pPr>
              <a:lnSpc>
                <a:spcPct val="150000"/>
              </a:lnSpc>
            </a:pPr>
            <a:r>
              <a:rPr lang="en-ZA" sz="3200" dirty="0"/>
              <a:t>What is a solution?</a:t>
            </a:r>
          </a:p>
          <a:p>
            <a:pPr>
              <a:lnSpc>
                <a:spcPct val="150000"/>
              </a:lnSpc>
            </a:pPr>
            <a:r>
              <a:rPr lang="en-ZA" sz="3200" dirty="0">
                <a:solidFill>
                  <a:srgbClr val="FF0000"/>
                </a:solidFill>
              </a:rPr>
              <a:t>Two or more substances that are blended on the level of fundamental particles, i.e. atoms and molecules.</a:t>
            </a:r>
          </a:p>
          <a:p>
            <a:pPr>
              <a:lnSpc>
                <a:spcPct val="150000"/>
              </a:lnSpc>
            </a:pPr>
            <a:r>
              <a:rPr lang="en-ZA" sz="3200" dirty="0"/>
              <a:t>Do the chemical character of molecules change when they dissolve?</a:t>
            </a:r>
          </a:p>
          <a:p>
            <a:pPr>
              <a:lnSpc>
                <a:spcPct val="150000"/>
              </a:lnSpc>
            </a:pPr>
            <a:r>
              <a:rPr lang="en-ZA" sz="3200" dirty="0"/>
              <a:t>What types of solutions are there?</a:t>
            </a:r>
          </a:p>
          <a:p>
            <a:pPr>
              <a:lnSpc>
                <a:spcPct val="150000"/>
              </a:lnSpc>
            </a:pPr>
            <a:r>
              <a:rPr lang="en-ZA" sz="3200" dirty="0">
                <a:solidFill>
                  <a:srgbClr val="FF0000"/>
                </a:solidFill>
              </a:rPr>
              <a:t>Gases dissolved in  a gas (air)</a:t>
            </a:r>
          </a:p>
          <a:p>
            <a:pPr>
              <a:lnSpc>
                <a:spcPct val="150000"/>
              </a:lnSpc>
            </a:pPr>
            <a:r>
              <a:rPr lang="en-ZA" sz="3200" dirty="0">
                <a:solidFill>
                  <a:srgbClr val="FF0000"/>
                </a:solidFill>
              </a:rPr>
              <a:t>Solids dissolved in a solid (stainless steel) and other examples.</a:t>
            </a:r>
          </a:p>
          <a:p>
            <a:pPr>
              <a:lnSpc>
                <a:spcPct val="150000"/>
              </a:lnSpc>
            </a:pPr>
            <a:r>
              <a:rPr lang="en-ZA" sz="3200" dirty="0"/>
              <a:t>What do we get when mixtures are separated?</a:t>
            </a:r>
          </a:p>
          <a:p>
            <a:pPr>
              <a:lnSpc>
                <a:spcPct val="150000"/>
              </a:lnSpc>
            </a:pPr>
            <a:r>
              <a:rPr lang="en-ZA" sz="3200" dirty="0"/>
              <a:t>How is separating mixtures different from breaking down molecules?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ZA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Physical </a:t>
            </a:r>
            <a:r>
              <a:rPr kumimoji="0" lang="en-ZA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vs</a:t>
            </a:r>
            <a:r>
              <a:rPr kumimoji="0" lang="en-ZA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chemical separation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Activity: Separating a mixture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ZA" dirty="0"/>
              <a:t>Participants receive:</a:t>
            </a:r>
          </a:p>
          <a:p>
            <a:r>
              <a:rPr lang="en-ZA" dirty="0"/>
              <a:t>a mixture of beads of different materials, sizes, shapes and colours; and</a:t>
            </a:r>
          </a:p>
          <a:p>
            <a:r>
              <a:rPr lang="en-ZA" dirty="0"/>
              <a:t>Tools for separating the mixture such as tray, piece of textured carpet, sieve, plastic cup, magnet.</a:t>
            </a:r>
          </a:p>
          <a:p>
            <a:pPr>
              <a:buNone/>
            </a:pPr>
            <a:r>
              <a:rPr lang="en-ZA" dirty="0"/>
              <a:t>The facilitator will identify the high-value component.</a:t>
            </a:r>
          </a:p>
          <a:p>
            <a:pPr>
              <a:buNone/>
            </a:pPr>
            <a:r>
              <a:rPr lang="en-ZA" dirty="0"/>
              <a:t>Participants must work in groups to separate the high-value component from their mixtures.</a:t>
            </a:r>
          </a:p>
          <a:p>
            <a:pPr>
              <a:buNone/>
            </a:pPr>
            <a:r>
              <a:rPr lang="en-ZA" dirty="0"/>
              <a:t>Participants must represent their methodology in a flow diagram.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548" y="512676"/>
            <a:ext cx="8003232" cy="712676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en-ZA" sz="1800" b="1" dirty="0"/>
              <a:t>Video</a:t>
            </a:r>
            <a:r>
              <a:rPr lang="en-ZA" sz="1800" dirty="0"/>
              <a:t>: </a:t>
            </a:r>
          </a:p>
          <a:p>
            <a:pPr>
              <a:buNone/>
            </a:pPr>
            <a:r>
              <a:rPr lang="fr-FR" sz="1800" dirty="0"/>
              <a:t>The science of macaroni </a:t>
            </a:r>
            <a:r>
              <a:rPr lang="fr-FR" sz="1800" dirty="0" err="1"/>
              <a:t>salad</a:t>
            </a:r>
            <a:r>
              <a:rPr lang="fr-FR" sz="1800" dirty="0"/>
              <a:t> </a:t>
            </a:r>
            <a:r>
              <a:rPr lang="fr-FR" sz="1800" dirty="0" err="1"/>
              <a:t>What’s</a:t>
            </a:r>
            <a:r>
              <a:rPr lang="fr-FR" sz="1800" dirty="0"/>
              <a:t> in a molecule.wmv</a:t>
            </a:r>
          </a:p>
          <a:p>
            <a:pPr>
              <a:buNone/>
            </a:pPr>
            <a:endParaRPr lang="en-US" sz="1800" dirty="0"/>
          </a:p>
          <a:p>
            <a:pPr>
              <a:buNone/>
            </a:pPr>
            <a:endParaRPr lang="en-US" sz="18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95536" y="1304764"/>
            <a:ext cx="8229600" cy="41044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ZA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Questions to guide the discussion:</a:t>
            </a:r>
          </a:p>
          <a:p>
            <a:pPr>
              <a:lnSpc>
                <a:spcPct val="150000"/>
              </a:lnSpc>
            </a:pPr>
            <a:r>
              <a:rPr lang="en-ZA" dirty="0"/>
              <a:t>What is a molecule?</a:t>
            </a:r>
          </a:p>
          <a:p>
            <a:pPr>
              <a:lnSpc>
                <a:spcPct val="150000"/>
              </a:lnSpc>
            </a:pPr>
            <a:r>
              <a:rPr lang="en-ZA" dirty="0"/>
              <a:t>What do we have when we put a whole lot of </a:t>
            </a:r>
            <a:r>
              <a:rPr lang="en-ZA" b="1" dirty="0"/>
              <a:t>molecules</a:t>
            </a:r>
            <a:r>
              <a:rPr lang="en-ZA" dirty="0"/>
              <a:t> of the same type together?</a:t>
            </a:r>
          </a:p>
          <a:p>
            <a:pPr>
              <a:lnSpc>
                <a:spcPct val="150000"/>
              </a:lnSpc>
            </a:pPr>
            <a:r>
              <a:rPr lang="en-ZA" dirty="0"/>
              <a:t>How do the molecules of one compound differ from the molecules of another compound?</a:t>
            </a:r>
          </a:p>
          <a:p>
            <a:pPr>
              <a:lnSpc>
                <a:spcPct val="150000"/>
              </a:lnSpc>
            </a:pPr>
            <a:r>
              <a:rPr lang="en-ZA" dirty="0"/>
              <a:t>What do we end up with when we break down a molecule?</a:t>
            </a:r>
          </a:p>
          <a:p>
            <a:pPr>
              <a:lnSpc>
                <a:spcPct val="150000"/>
              </a:lnSpc>
            </a:pPr>
            <a:r>
              <a:rPr lang="en-ZA" dirty="0">
                <a:solidFill>
                  <a:srgbClr val="FF0000"/>
                </a:solidFill>
              </a:rPr>
              <a:t>(Link to physical </a:t>
            </a:r>
            <a:r>
              <a:rPr lang="en-ZA" dirty="0" err="1">
                <a:solidFill>
                  <a:srgbClr val="FF0000"/>
                </a:solidFill>
              </a:rPr>
              <a:t>vs</a:t>
            </a:r>
            <a:r>
              <a:rPr lang="en-ZA" dirty="0">
                <a:solidFill>
                  <a:srgbClr val="FF0000"/>
                </a:solidFill>
              </a:rPr>
              <a:t> chemical separation)</a:t>
            </a:r>
          </a:p>
          <a:p>
            <a:pPr>
              <a:lnSpc>
                <a:spcPct val="150000"/>
              </a:lnSpc>
            </a:pPr>
            <a:endParaRPr lang="en-ZA" dirty="0"/>
          </a:p>
          <a:p>
            <a:pPr>
              <a:lnSpc>
                <a:spcPct val="150000"/>
              </a:lnSpc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ZA" sz="3600" dirty="0"/>
              <a:t>Activity: Watch video about basic atomic structure and discuss its content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03232" cy="712676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en-ZA" sz="1800" b="1" dirty="0"/>
              <a:t>Video</a:t>
            </a:r>
            <a:r>
              <a:rPr lang="en-ZA" sz="1800" dirty="0"/>
              <a:t>: </a:t>
            </a:r>
          </a:p>
          <a:p>
            <a:pPr>
              <a:buNone/>
            </a:pPr>
            <a:r>
              <a:rPr lang="fr-FR" sz="1800" dirty="0"/>
              <a:t>Basic </a:t>
            </a:r>
            <a:r>
              <a:rPr lang="fr-FR" sz="1800" dirty="0" err="1"/>
              <a:t>Atomic</a:t>
            </a:r>
            <a:r>
              <a:rPr lang="fr-FR" sz="1800" dirty="0"/>
              <a:t> Structure.wmv</a:t>
            </a:r>
            <a:endParaRPr lang="en-US" sz="1800" dirty="0"/>
          </a:p>
          <a:p>
            <a:pPr>
              <a:buNone/>
            </a:pPr>
            <a:endParaRPr lang="en-US" sz="18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67544" y="2456892"/>
            <a:ext cx="8229600" cy="1728192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ZA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Questions to guide the discussion:</a:t>
            </a:r>
          </a:p>
          <a:p>
            <a:pPr>
              <a:lnSpc>
                <a:spcPct val="150000"/>
              </a:lnSpc>
            </a:pPr>
            <a:r>
              <a:rPr lang="en-ZA" sz="3200" dirty="0"/>
              <a:t>What is an atom?</a:t>
            </a:r>
          </a:p>
          <a:p>
            <a:pPr>
              <a:lnSpc>
                <a:spcPct val="150000"/>
              </a:lnSpc>
            </a:pPr>
            <a:r>
              <a:rPr lang="en-ZA" sz="3200" dirty="0"/>
              <a:t>What do we have when we put a whole lot of </a:t>
            </a:r>
            <a:r>
              <a:rPr lang="en-ZA" sz="3200" b="1" dirty="0"/>
              <a:t>atoms </a:t>
            </a:r>
            <a:r>
              <a:rPr lang="en-ZA" sz="3200" dirty="0"/>
              <a:t>of the same type together?</a:t>
            </a:r>
          </a:p>
          <a:p>
            <a:pPr>
              <a:lnSpc>
                <a:spcPct val="150000"/>
              </a:lnSpc>
            </a:pPr>
            <a:r>
              <a:rPr lang="en-ZA" sz="3200" dirty="0"/>
              <a:t>How are the atoms of one element different from the atoms of another element?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 rotWithShape="1">
          <a:blip r:embed="rId2" cstate="print"/>
          <a:srcRect l="6489" t="16839" r="11481" b="4957"/>
          <a:stretch/>
        </p:blipFill>
        <p:spPr bwMode="auto">
          <a:xfrm>
            <a:off x="287524" y="402488"/>
            <a:ext cx="8568952" cy="59788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5556" y="512676"/>
            <a:ext cx="7772400" cy="1470025"/>
          </a:xfrm>
        </p:spPr>
        <p:txBody>
          <a:bodyPr/>
          <a:lstStyle/>
          <a:p>
            <a:r>
              <a:rPr lang="en-ZA" dirty="0"/>
              <a:t>MATTER AND MATERIALS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23628" y="1772816"/>
            <a:ext cx="6400800" cy="1752600"/>
          </a:xfrm>
        </p:spPr>
        <p:txBody>
          <a:bodyPr/>
          <a:lstStyle/>
          <a:p>
            <a:pPr lvl="0"/>
            <a:r>
              <a:rPr lang="en-ZA" dirty="0"/>
              <a:t>Session 3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5769206"/>
              </p:ext>
            </p:extLst>
          </p:nvPr>
        </p:nvGraphicFramePr>
        <p:xfrm>
          <a:off x="431540" y="3681028"/>
          <a:ext cx="8229601" cy="24201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244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00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651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8595">
                <a:tc>
                  <a:txBody>
                    <a:bodyPr/>
                    <a:lstStyle/>
                    <a:p>
                      <a:pPr marL="180975" inden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ZA" sz="1600" dirty="0">
                          <a:effectLst/>
                        </a:rPr>
                        <a:t>Gr 4 – 9 Topics</a:t>
                      </a:r>
                      <a:endParaRPr lang="en-Z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17" marR="56417" marT="0" marB="0"/>
                </a:tc>
                <a:tc gridSpan="2">
                  <a:txBody>
                    <a:bodyPr/>
                    <a:lstStyle/>
                    <a:p>
                      <a:pPr marL="180975" inden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ZA" sz="1600" dirty="0">
                          <a:effectLst/>
                        </a:rPr>
                        <a:t>Material</a:t>
                      </a:r>
                      <a:endParaRPr lang="en-Z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17" marR="56417" marT="0" marB="0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8595">
                <a:tc rowSpan="3">
                  <a:txBody>
                    <a:bodyPr/>
                    <a:lstStyle/>
                    <a:p>
                      <a:pPr marL="361950" indent="-180975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ZA" sz="1600" dirty="0">
                          <a:effectLst/>
                        </a:rPr>
                        <a:t>Matter and Materials (and Processes)</a:t>
                      </a:r>
                    </a:p>
                    <a:p>
                      <a:pPr marL="361950" lvl="0" indent="-180975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/>
                        <a:buChar char=""/>
                      </a:pPr>
                      <a:r>
                        <a:rPr lang="en-ZA" sz="1600" dirty="0">
                          <a:effectLst/>
                        </a:rPr>
                        <a:t>Elements and the periodic table</a:t>
                      </a:r>
                      <a:endParaRPr lang="en-Z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17" marR="564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ZA" sz="1600">
                          <a:effectLst/>
                        </a:rPr>
                        <a:t>Gr 5</a:t>
                      </a:r>
                      <a:endParaRPr lang="en-Z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17" marR="56417" marT="0" marB="0"/>
                </a:tc>
                <a:tc>
                  <a:txBody>
                    <a:bodyPr/>
                    <a:lstStyle/>
                    <a:p>
                      <a:pPr marL="180975" inden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ZA" sz="1600" dirty="0">
                          <a:effectLst/>
                        </a:rPr>
                        <a:t>Metals and Non-metals</a:t>
                      </a:r>
                      <a:endParaRPr lang="en-Z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17" marR="56417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1708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ZA" sz="1600" dirty="0">
                          <a:effectLst/>
                        </a:rPr>
                        <a:t>Gr 7</a:t>
                      </a:r>
                      <a:endParaRPr lang="en-Z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17" marR="56417" marT="0" marB="0"/>
                </a:tc>
                <a:tc>
                  <a:txBody>
                    <a:bodyPr/>
                    <a:lstStyle/>
                    <a:p>
                      <a:pPr marL="180975" inden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ZA" sz="1600" dirty="0">
                          <a:effectLst/>
                        </a:rPr>
                        <a:t>Arrangement of elements on the P T</a:t>
                      </a:r>
                    </a:p>
                    <a:p>
                      <a:pPr marL="180975" inden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ZA" sz="1600" dirty="0">
                          <a:effectLst/>
                        </a:rPr>
                        <a:t>Symbols, atomic numbers</a:t>
                      </a:r>
                      <a:endParaRPr lang="en-Z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17" marR="56417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6528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ZA" sz="1600">
                          <a:effectLst/>
                        </a:rPr>
                        <a:t>Gr 9</a:t>
                      </a:r>
                      <a:endParaRPr lang="en-Z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17" marR="56417" marT="0" marB="0"/>
                </a:tc>
                <a:tc>
                  <a:txBody>
                    <a:bodyPr/>
                    <a:lstStyle/>
                    <a:p>
                      <a:pPr marL="180975" inden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ZA" sz="1600" dirty="0">
                          <a:effectLst/>
                        </a:rPr>
                        <a:t>Elements and compounds</a:t>
                      </a:r>
                    </a:p>
                    <a:p>
                      <a:pPr marL="180975" inden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ZA" sz="1600" dirty="0">
                          <a:effectLst/>
                        </a:rPr>
                        <a:t>The P T </a:t>
                      </a:r>
                    </a:p>
                    <a:p>
                      <a:pPr marL="180975" inden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ZA" sz="1600" dirty="0">
                          <a:effectLst/>
                        </a:rPr>
                        <a:t>Names of compounds</a:t>
                      </a:r>
                      <a:endParaRPr lang="en-Z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17" marR="56417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9741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Things to talk about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07604" y="1988840"/>
            <a:ext cx="4979120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ZA" dirty="0"/>
              <a:t>What happens when we warm up ice?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ZA" dirty="0"/>
              <a:t>Thinking about particles (like a chemist).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ZA" dirty="0"/>
              <a:t>Bringing in the energy connection.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ZA" dirty="0"/>
              <a:t>The wonderful water molecule.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ZA" dirty="0"/>
              <a:t>Understanding physical and chemical change.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ZA" dirty="0"/>
              <a:t>Do molecules change when states change?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ZA" dirty="0"/>
              <a:t>What about bonds and intermolecular forces?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ZA" dirty="0"/>
              <a:t>Link to concept map</a:t>
            </a:r>
          </a:p>
        </p:txBody>
      </p:sp>
    </p:spTree>
    <p:extLst>
      <p:ext uri="{BB962C8B-B14F-4D97-AF65-F5344CB8AC3E}">
        <p14:creationId xmlns:p14="http://schemas.microsoft.com/office/powerpoint/2010/main" val="31823131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Things to talk about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1541" y="1376772"/>
            <a:ext cx="8352928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ZA" dirty="0"/>
              <a:t>So we have different kinds of atoms. Now what?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ZA" dirty="0"/>
              <a:t>How do we distinguish between different kinds of atoms? (Names, symbols, atomic numbers, placement on the Periodic Table).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ZA" dirty="0"/>
              <a:t>What is so special about the periodic table?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ZA" dirty="0"/>
              <a:t>When all the atoms in a substance are of the same type.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ZA" dirty="0"/>
              <a:t>When a substance has atoms of more than one type.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ZA" dirty="0"/>
              <a:t>When we have to start putting elements together.</a:t>
            </a:r>
          </a:p>
        </p:txBody>
      </p:sp>
    </p:spTree>
    <p:extLst>
      <p:ext uri="{BB962C8B-B14F-4D97-AF65-F5344CB8AC3E}">
        <p14:creationId xmlns:p14="http://schemas.microsoft.com/office/powerpoint/2010/main" val="31823131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3548" y="2420888"/>
            <a:ext cx="835292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ZA" dirty="0"/>
          </a:p>
          <a:p>
            <a:pPr>
              <a:lnSpc>
                <a:spcPct val="150000"/>
              </a:lnSpc>
            </a:pPr>
            <a:endParaRPr lang="en-ZA" dirty="0"/>
          </a:p>
          <a:p>
            <a:pPr>
              <a:lnSpc>
                <a:spcPct val="150000"/>
              </a:lnSpc>
            </a:pPr>
            <a:endParaRPr lang="en-ZA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 l="14126" t="42466" r="23682" b="18721"/>
          <a:stretch>
            <a:fillRect/>
          </a:stretch>
        </p:blipFill>
        <p:spPr bwMode="auto">
          <a:xfrm>
            <a:off x="1619672" y="3897052"/>
            <a:ext cx="6131580" cy="2440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31540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ZA" b="1" dirty="0"/>
              <a:t>Discussion: How do we distinguish between different kinds of atoms?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223628" y="1592796"/>
            <a:ext cx="7020780" cy="219624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ZA" sz="2400" dirty="0"/>
              <a:t>Different systems for identification:</a:t>
            </a:r>
          </a:p>
          <a:p>
            <a:r>
              <a:rPr lang="en-ZA" sz="2400" dirty="0"/>
              <a:t>Name</a:t>
            </a:r>
          </a:p>
          <a:p>
            <a:r>
              <a:rPr lang="en-ZA" sz="2400" dirty="0"/>
              <a:t>Symbol</a:t>
            </a:r>
          </a:p>
          <a:p>
            <a:r>
              <a:rPr lang="en-ZA" sz="2400" dirty="0"/>
              <a:t>Atomic number</a:t>
            </a:r>
          </a:p>
          <a:p>
            <a:r>
              <a:rPr lang="en-ZA" sz="2400" dirty="0"/>
              <a:t>Placement on the Periodic Table</a:t>
            </a:r>
          </a:p>
          <a:p>
            <a:pPr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816562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eriodic Table b+w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3628" y="1556792"/>
            <a:ext cx="6840165" cy="4396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4"/>
          <p:cNvSpPr txBox="1">
            <a:spLocks/>
          </p:cNvSpPr>
          <p:nvPr/>
        </p:nvSpPr>
        <p:spPr>
          <a:xfrm>
            <a:off x="431540" y="260648"/>
            <a:ext cx="8229600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Discussion: What are the different regions on the periodic table?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 l="26283" t="37915" r="11619" b="16633"/>
          <a:stretch>
            <a:fillRect/>
          </a:stretch>
        </p:blipFill>
        <p:spPr bwMode="auto">
          <a:xfrm>
            <a:off x="899592" y="2960948"/>
            <a:ext cx="7452828" cy="3132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 flipH="1">
            <a:off x="1079612" y="1052736"/>
            <a:ext cx="45005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The </a:t>
            </a:r>
            <a:r>
              <a:rPr lang="en-ZA" dirty="0">
                <a:solidFill>
                  <a:srgbClr val="0070C0"/>
                </a:solidFill>
              </a:rPr>
              <a:t>blue</a:t>
            </a:r>
            <a:r>
              <a:rPr lang="en-ZA" dirty="0"/>
              <a:t> area represents the metals.</a:t>
            </a:r>
          </a:p>
          <a:p>
            <a:pPr lvl="1"/>
            <a:r>
              <a:rPr lang="en-ZA" dirty="0"/>
              <a:t>The alkali and alkaline-earth metals</a:t>
            </a:r>
          </a:p>
          <a:p>
            <a:pPr lvl="1"/>
            <a:r>
              <a:rPr lang="en-ZA" dirty="0"/>
              <a:t>The industrial metals</a:t>
            </a:r>
          </a:p>
          <a:p>
            <a:pPr lvl="1"/>
            <a:r>
              <a:rPr lang="en-ZA" dirty="0"/>
              <a:t>The noble </a:t>
            </a:r>
            <a:r>
              <a:rPr lang="en-ZA" dirty="0" err="1"/>
              <a:t>matals</a:t>
            </a:r>
            <a:endParaRPr lang="en-ZA" dirty="0"/>
          </a:p>
          <a:p>
            <a:r>
              <a:rPr lang="en-ZA" dirty="0"/>
              <a:t>The </a:t>
            </a:r>
            <a:r>
              <a:rPr lang="en-ZA" dirty="0">
                <a:solidFill>
                  <a:srgbClr val="FF0000"/>
                </a:solidFill>
              </a:rPr>
              <a:t>red</a:t>
            </a:r>
            <a:r>
              <a:rPr lang="en-ZA" dirty="0"/>
              <a:t> areas represent the non-metals.</a:t>
            </a:r>
          </a:p>
          <a:p>
            <a:r>
              <a:rPr lang="en-ZA" dirty="0"/>
              <a:t>The </a:t>
            </a:r>
            <a:r>
              <a:rPr lang="en-ZA" dirty="0">
                <a:solidFill>
                  <a:srgbClr val="FFFF00"/>
                </a:solidFill>
              </a:rPr>
              <a:t>yellow</a:t>
            </a:r>
            <a:r>
              <a:rPr lang="en-ZA" dirty="0"/>
              <a:t> area represents the semi-metals. 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368660"/>
            <a:ext cx="83529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ZA" dirty="0"/>
          </a:p>
          <a:p>
            <a:pPr>
              <a:lnSpc>
                <a:spcPct val="150000"/>
              </a:lnSpc>
            </a:pPr>
            <a:endParaRPr lang="en-ZA" dirty="0"/>
          </a:p>
        </p:txBody>
      </p:sp>
      <p:pic>
        <p:nvPicPr>
          <p:cNvPr id="5" name="Picture 4"/>
          <p:cNvPicPr/>
          <p:nvPr/>
        </p:nvPicPr>
        <p:blipFill rotWithShape="1">
          <a:blip r:embed="rId2" cstate="print"/>
          <a:srcRect l="14642" t="15592" r="2663" b="4749"/>
          <a:stretch/>
        </p:blipFill>
        <p:spPr bwMode="auto">
          <a:xfrm>
            <a:off x="503548" y="260648"/>
            <a:ext cx="7992888" cy="61206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025528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178453"/>
            <a:ext cx="83529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When all the atoms in a substance are of the same type, the substance is called an element.</a:t>
            </a:r>
          </a:p>
          <a:p>
            <a:pPr>
              <a:lnSpc>
                <a:spcPct val="150000"/>
              </a:lnSpc>
            </a:pPr>
            <a:endParaRPr lang="en-ZA" dirty="0"/>
          </a:p>
          <a:p>
            <a:pPr>
              <a:lnSpc>
                <a:spcPct val="150000"/>
              </a:lnSpc>
            </a:pPr>
            <a:endParaRPr lang="en-ZA" dirty="0"/>
          </a:p>
          <a:p>
            <a:pPr>
              <a:lnSpc>
                <a:spcPct val="150000"/>
              </a:lnSpc>
            </a:pPr>
            <a:endParaRPr lang="en-ZA" dirty="0"/>
          </a:p>
          <a:p>
            <a:pPr>
              <a:lnSpc>
                <a:spcPct val="150000"/>
              </a:lnSpc>
            </a:pPr>
            <a:endParaRPr lang="en-ZA" dirty="0"/>
          </a:p>
          <a:p>
            <a:r>
              <a:rPr lang="en-ZA" dirty="0"/>
              <a:t>When the molecules of a substance has atoms of more than one type, it is called a compound.</a:t>
            </a:r>
          </a:p>
          <a:p>
            <a:pPr>
              <a:lnSpc>
                <a:spcPct val="150000"/>
              </a:lnSpc>
            </a:pPr>
            <a:endParaRPr lang="en-ZA" dirty="0"/>
          </a:p>
          <a:p>
            <a:pPr>
              <a:lnSpc>
                <a:spcPct val="150000"/>
              </a:lnSpc>
            </a:pPr>
            <a:endParaRPr lang="en-ZA" dirty="0"/>
          </a:p>
          <a:p>
            <a:pPr>
              <a:lnSpc>
                <a:spcPct val="150000"/>
              </a:lnSpc>
            </a:pPr>
            <a:endParaRPr lang="en-ZA" dirty="0"/>
          </a:p>
          <a:p>
            <a:pPr>
              <a:lnSpc>
                <a:spcPct val="150000"/>
              </a:lnSpc>
            </a:pPr>
            <a:endParaRPr lang="en-Z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1620" y="1916832"/>
            <a:ext cx="1416467" cy="136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0052" y="1916832"/>
            <a:ext cx="1379057" cy="132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51620" y="4005064"/>
            <a:ext cx="1582291" cy="1519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4"/>
          <p:cNvSpPr txBox="1">
            <a:spLocks/>
          </p:cNvSpPr>
          <p:nvPr/>
        </p:nvSpPr>
        <p:spPr>
          <a:xfrm>
            <a:off x="431540" y="260648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Discussion: When atoms combine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 cstate="print"/>
          <a:srcRect l="5932" t="16433" r="12305" b="19639"/>
          <a:stretch/>
        </p:blipFill>
        <p:spPr bwMode="auto">
          <a:xfrm>
            <a:off x="252028" y="363177"/>
            <a:ext cx="8604448" cy="61261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3548" y="1736812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An element’s position on the periodic table helps predict how it will combine.</a:t>
            </a:r>
          </a:p>
          <a:p>
            <a:r>
              <a:rPr lang="en-ZA" dirty="0">
                <a:solidFill>
                  <a:srgbClr val="FF0000"/>
                </a:solidFill>
              </a:rPr>
              <a:t>Discuss how we can use </a:t>
            </a:r>
            <a:r>
              <a:rPr lang="en-ZA" dirty="0" err="1">
                <a:solidFill>
                  <a:srgbClr val="FF0000"/>
                </a:solidFill>
              </a:rPr>
              <a:t>valency</a:t>
            </a:r>
            <a:r>
              <a:rPr lang="en-ZA" dirty="0">
                <a:solidFill>
                  <a:srgbClr val="FF0000"/>
                </a:solidFill>
              </a:rPr>
              <a:t> to predict the ratio in which atoms from opposite sides of the periodic table will combine.</a:t>
            </a:r>
          </a:p>
          <a:p>
            <a:r>
              <a:rPr lang="en-ZA" dirty="0">
                <a:solidFill>
                  <a:srgbClr val="FF0000"/>
                </a:solidFill>
              </a:rPr>
              <a:t>Examples: </a:t>
            </a:r>
            <a:r>
              <a:rPr lang="en-ZA" dirty="0" err="1">
                <a:solidFill>
                  <a:srgbClr val="FF0000"/>
                </a:solidFill>
              </a:rPr>
              <a:t>MgO</a:t>
            </a:r>
            <a:r>
              <a:rPr lang="en-ZA" dirty="0">
                <a:solidFill>
                  <a:srgbClr val="FF0000"/>
                </a:solidFill>
              </a:rPr>
              <a:t>, NaCl, CaCl</a:t>
            </a:r>
            <a:r>
              <a:rPr lang="en-ZA" baseline="-25000" dirty="0">
                <a:solidFill>
                  <a:srgbClr val="FF0000"/>
                </a:solidFill>
              </a:rPr>
              <a:t>2</a:t>
            </a:r>
            <a:r>
              <a:rPr lang="en-ZA" dirty="0">
                <a:solidFill>
                  <a:srgbClr val="FF0000"/>
                </a:solidFill>
              </a:rPr>
              <a:t>, etc.</a:t>
            </a:r>
            <a:endParaRPr lang="en-US" dirty="0"/>
          </a:p>
        </p:txBody>
      </p:sp>
      <p:pic>
        <p:nvPicPr>
          <p:cNvPr id="3" name="Picture 2" descr="Periodic Table b+w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3392996"/>
            <a:ext cx="4391893" cy="3060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4"/>
          <p:cNvSpPr txBox="1">
            <a:spLocks/>
          </p:cNvSpPr>
          <p:nvPr/>
        </p:nvSpPr>
        <p:spPr>
          <a:xfrm>
            <a:off x="431540" y="260648"/>
            <a:ext cx="8229600" cy="1143000"/>
          </a:xfrm>
          <a:prstGeom prst="rect">
            <a:avLst/>
          </a:prstGeom>
        </p:spPr>
        <p:txBody>
          <a:bodyPr>
            <a:normAutofit fontScale="8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Discussion: How do we know how to combine</a:t>
            </a:r>
            <a:r>
              <a:rPr kumimoji="0" lang="en-ZA" sz="44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the elements into compounds?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259828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5556" y="512676"/>
            <a:ext cx="7772400" cy="1470025"/>
          </a:xfrm>
        </p:spPr>
        <p:txBody>
          <a:bodyPr/>
          <a:lstStyle/>
          <a:p>
            <a:r>
              <a:rPr lang="en-ZA" dirty="0"/>
              <a:t>MATTER AND MATERIALS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23628" y="1772816"/>
            <a:ext cx="6400800" cy="1752600"/>
          </a:xfrm>
        </p:spPr>
        <p:txBody>
          <a:bodyPr/>
          <a:lstStyle/>
          <a:p>
            <a:pPr lvl="0"/>
            <a:r>
              <a:rPr lang="en-ZA" dirty="0"/>
              <a:t>Session 4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043608" y="3068960"/>
          <a:ext cx="7368479" cy="1516940"/>
        </p:xfrm>
        <a:graphic>
          <a:graphicData uri="http://schemas.openxmlformats.org/drawingml/2006/table">
            <a:tbl>
              <a:tblPr/>
              <a:tblGrid>
                <a:gridCol w="37430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54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200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2028">
                <a:tc>
                  <a:txBody>
                    <a:bodyPr/>
                    <a:lstStyle/>
                    <a:p>
                      <a:pPr marL="180975" inden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ZA" sz="1600" b="1" dirty="0">
                          <a:solidFill>
                            <a:schemeClr val="bg1"/>
                          </a:solidFill>
                          <a:effectLst/>
                        </a:rPr>
                        <a:t>Gr 4 – 9 Topics</a:t>
                      </a:r>
                      <a:endParaRPr lang="en-ZA" sz="16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17" marR="56417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80975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ZA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Material</a:t>
                      </a:r>
                    </a:p>
                  </a:txBody>
                  <a:tcPr marL="56417" marR="5641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36524">
                <a:tc>
                  <a:txBody>
                    <a:bodyPr/>
                    <a:lstStyle/>
                    <a:p>
                      <a:pPr marL="342900" indent="-161925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ZA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Matter and Materials (and Processes)</a:t>
                      </a:r>
                      <a:endParaRPr lang="en-US" sz="16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161925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/>
                        <a:buChar char=""/>
                      </a:pPr>
                      <a:r>
                        <a:rPr lang="en-ZA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Chemical reactions</a:t>
                      </a:r>
                      <a:endParaRPr lang="en-US" sz="16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791" marR="4179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ZA" sz="16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</a:t>
                      </a:r>
                      <a:r>
                        <a:rPr lang="en-ZA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9</a:t>
                      </a:r>
                      <a:endParaRPr lang="en-US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791" marR="4179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ZA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Chemical Reactions</a:t>
                      </a:r>
                      <a:endParaRPr lang="en-US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ZA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Metal + O</a:t>
                      </a:r>
                      <a:r>
                        <a:rPr lang="en-ZA" sz="1600" b="0" kern="1200" baseline="-25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sz="1600" b="0" kern="1200" baseline="-250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ZA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Non metal + O</a:t>
                      </a:r>
                      <a:r>
                        <a:rPr lang="en-ZA" sz="1600" b="0" kern="1200" baseline="-25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sz="1600" b="0" kern="1200" baseline="-250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791" marR="4179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97416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Things to talk about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1541" y="1376772"/>
            <a:ext cx="835292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ZA" dirty="0"/>
              <a:t>How can we make sense of it when substances react? (It all seems so random!)</a:t>
            </a:r>
            <a:endParaRPr lang="en-US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ZA" dirty="0"/>
              <a:t>Use the Periodic Table to help predict!</a:t>
            </a:r>
            <a:endParaRPr lang="en-US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ZA" dirty="0"/>
              <a:t>Get the products right before you try to balance.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313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/>
              <a:t>Warm-up activity: Let’s pretend to be particles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ZA" dirty="0"/>
              <a:t>9 – 12 participants are invited to the front where they must pretend to be the particles of:</a:t>
            </a:r>
          </a:p>
          <a:p>
            <a:r>
              <a:rPr lang="en-ZA" dirty="0"/>
              <a:t>A solid (vibrate but stay locked in place)</a:t>
            </a:r>
          </a:p>
          <a:p>
            <a:r>
              <a:rPr lang="en-ZA" dirty="0"/>
              <a:t>A liquid (move past each other but stay close)</a:t>
            </a:r>
          </a:p>
          <a:p>
            <a:r>
              <a:rPr lang="en-ZA" dirty="0"/>
              <a:t>A gas (scatter, occasionally bumping into each other and changing direction)</a:t>
            </a:r>
          </a:p>
          <a:p>
            <a:endParaRPr lang="en-ZA" dirty="0"/>
          </a:p>
          <a:p>
            <a:pPr>
              <a:buNone/>
            </a:pPr>
            <a:r>
              <a:rPr lang="en-ZA" dirty="0"/>
              <a:t>Use the activity as starting point for the discussion that follows.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9532" y="1376772"/>
            <a:ext cx="835292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en-ZA" dirty="0"/>
              <a:t>The periodic table contains patterns to help us.</a:t>
            </a:r>
          </a:p>
          <a:p>
            <a:pPr marL="342900" indent="-342900"/>
            <a:r>
              <a:rPr lang="en-ZA" dirty="0" err="1">
                <a:solidFill>
                  <a:srgbClr val="FF0000"/>
                </a:solidFill>
              </a:rPr>
              <a:t>Valencies</a:t>
            </a:r>
            <a:r>
              <a:rPr lang="en-ZA" dirty="0">
                <a:solidFill>
                  <a:srgbClr val="FF0000"/>
                </a:solidFill>
              </a:rPr>
              <a:t> can sometimes help us predict  the ratios in which atoms combine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 descr="Periodic Table b+w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7644" y="2456892"/>
            <a:ext cx="6516129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 txBox="1">
            <a:spLocks/>
          </p:cNvSpPr>
          <p:nvPr/>
        </p:nvSpPr>
        <p:spPr>
          <a:xfrm>
            <a:off x="431540" y="260648"/>
            <a:ext cx="8229600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algn="ctr">
              <a:spcBef>
                <a:spcPct val="0"/>
              </a:spcBef>
            </a:pPr>
            <a:r>
              <a:rPr kumimoji="0" lang="en-ZA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Discussion: </a:t>
            </a:r>
            <a:r>
              <a:rPr lang="en-ZA" sz="4400" dirty="0"/>
              <a:t>How do we make sense of chemical reactions?</a:t>
            </a:r>
            <a:endParaRPr lang="en-US" sz="4400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 cstate="print"/>
          <a:srcRect l="5451" t="44489" r="11022" b="12024"/>
          <a:stretch/>
        </p:blipFill>
        <p:spPr bwMode="auto">
          <a:xfrm>
            <a:off x="323528" y="332656"/>
            <a:ext cx="8532948" cy="31683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4008201"/>
            <a:ext cx="8229600" cy="251714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Z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Discussion: Nomenclature of compounds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ZA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When to use prefixes (</a:t>
            </a:r>
            <a:r>
              <a:rPr kumimoji="0" lang="en-ZA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</a:t>
            </a:r>
            <a:r>
              <a:rPr kumimoji="0" lang="en-ZA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-, tri- tetra- etc.) and when not to use them: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ZA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Metal + non-metal combinations do NOT use prefixes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ZA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Non-metal + non-metal combinations use prefixes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 rotWithShape="1">
          <a:blip r:embed="rId2" cstate="print"/>
          <a:srcRect l="6157" t="15795" r="11481" b="3951"/>
          <a:stretch/>
        </p:blipFill>
        <p:spPr bwMode="auto">
          <a:xfrm>
            <a:off x="791580" y="944724"/>
            <a:ext cx="7848872" cy="55806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itle 4"/>
          <p:cNvSpPr txBox="1">
            <a:spLocks/>
          </p:cNvSpPr>
          <p:nvPr/>
        </p:nvSpPr>
        <p:spPr>
          <a:xfrm>
            <a:off x="431540" y="260648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>
              <a:spcBef>
                <a:spcPct val="0"/>
              </a:spcBef>
            </a:pPr>
            <a:r>
              <a:rPr kumimoji="0" lang="en-ZA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Activity: </a:t>
            </a:r>
            <a:r>
              <a:rPr lang="en-ZA" sz="3200" dirty="0"/>
              <a:t>Reactions of metals with O</a:t>
            </a:r>
            <a:r>
              <a:rPr lang="en-ZA" sz="3200" baseline="-25000" dirty="0"/>
              <a:t>2</a:t>
            </a:r>
            <a:endParaRPr lang="en-US" sz="3200" baseline="-25000" dirty="0"/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 txBox="1">
            <a:spLocks/>
          </p:cNvSpPr>
          <p:nvPr/>
        </p:nvSpPr>
        <p:spPr>
          <a:xfrm>
            <a:off x="431540" y="260648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>
              <a:spcBef>
                <a:spcPct val="0"/>
              </a:spcBef>
            </a:pPr>
            <a:r>
              <a:rPr kumimoji="0" lang="en-ZA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Activity: </a:t>
            </a:r>
            <a:r>
              <a:rPr lang="en-ZA" sz="3200" dirty="0"/>
              <a:t>Reactions of non-metals with O</a:t>
            </a:r>
            <a:r>
              <a:rPr lang="en-ZA" sz="3200" baseline="-25000" dirty="0"/>
              <a:t>2</a:t>
            </a:r>
            <a:endParaRPr lang="en-US" sz="3200" baseline="-25000" dirty="0"/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2" cstate="print"/>
          <a:srcRect l="6573" t="32611" r="11664" b="22645"/>
          <a:stretch/>
        </p:blipFill>
        <p:spPr bwMode="auto">
          <a:xfrm>
            <a:off x="899592" y="980728"/>
            <a:ext cx="7328637" cy="39273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/>
          <p:cNvSpPr txBox="1">
            <a:spLocks/>
          </p:cNvSpPr>
          <p:nvPr/>
        </p:nvSpPr>
        <p:spPr>
          <a:xfrm>
            <a:off x="431540" y="368660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>
              <a:spcBef>
                <a:spcPct val="0"/>
              </a:spcBef>
            </a:pPr>
            <a:r>
              <a:rPr kumimoji="0" lang="en-ZA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Activity: </a:t>
            </a:r>
            <a:r>
              <a:rPr lang="en-ZA" sz="3200" dirty="0"/>
              <a:t>Watch two videos demonstrating how to balance equations.</a:t>
            </a:r>
            <a:endParaRPr lang="en-US" sz="3200" baseline="-25000" dirty="0"/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600200"/>
            <a:ext cx="8003232" cy="7126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ZA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Videos</a:t>
            </a:r>
            <a:r>
              <a: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Get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from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Rene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Toerien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5556" y="512676"/>
            <a:ext cx="7772400" cy="1470025"/>
          </a:xfrm>
        </p:spPr>
        <p:txBody>
          <a:bodyPr/>
          <a:lstStyle/>
          <a:p>
            <a:r>
              <a:rPr lang="en-ZA" dirty="0"/>
              <a:t>MATTER AND MATERIALS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23628" y="1772816"/>
            <a:ext cx="6400800" cy="1752600"/>
          </a:xfrm>
        </p:spPr>
        <p:txBody>
          <a:bodyPr/>
          <a:lstStyle/>
          <a:p>
            <a:pPr lvl="0"/>
            <a:r>
              <a:rPr lang="en-ZA" dirty="0"/>
              <a:t>Session 5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827584" y="3329332"/>
          <a:ext cx="7596844" cy="3008376"/>
        </p:xfrm>
        <a:graphic>
          <a:graphicData uri="http://schemas.openxmlformats.org/drawingml/2006/table">
            <a:tbl>
              <a:tblPr/>
              <a:tblGrid>
                <a:gridCol w="35283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00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283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1676">
                <a:tc>
                  <a:txBody>
                    <a:bodyPr/>
                    <a:lstStyle/>
                    <a:p>
                      <a:pPr marL="180975" inden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ZA" sz="1600" b="1" dirty="0">
                          <a:solidFill>
                            <a:schemeClr val="bg1"/>
                          </a:solidFill>
                          <a:effectLst/>
                        </a:rPr>
                        <a:t>Gr 4 – 9 Topics</a:t>
                      </a:r>
                      <a:endParaRPr lang="en-ZA" sz="16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17" marR="56417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80975" inden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ZA" sz="1600" b="1" dirty="0">
                          <a:solidFill>
                            <a:schemeClr val="bg1"/>
                          </a:solidFill>
                          <a:effectLst/>
                        </a:rPr>
                        <a:t>Material</a:t>
                      </a:r>
                      <a:endParaRPr lang="en-ZA" sz="16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17" marR="5641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0842">
                <a:tc rowSpan="2">
                  <a:txBody>
                    <a:bodyPr/>
                    <a:lstStyle/>
                    <a:p>
                      <a:pPr marL="342900" indent="-161925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ZA" sz="1600" b="1" dirty="0">
                          <a:solidFill>
                            <a:schemeClr val="bg1"/>
                          </a:solidFill>
                          <a:latin typeface="+mj-lt"/>
                          <a:ea typeface="Calibri"/>
                          <a:cs typeface="Times New Roman"/>
                        </a:rPr>
                        <a:t>Matter and Materials (and Processes)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342900" lvl="0" indent="-161925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/>
                        <a:buChar char=""/>
                      </a:pPr>
                      <a:r>
                        <a:rPr lang="en-ZA" sz="1600" b="1" dirty="0">
                          <a:solidFill>
                            <a:schemeClr val="bg1"/>
                          </a:solidFill>
                          <a:latin typeface="+mj-lt"/>
                          <a:ea typeface="Calibri"/>
                          <a:cs typeface="Times New Roman"/>
                        </a:rPr>
                        <a:t>Acids and bases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342900" lvl="0" indent="-161925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/>
                        <a:buChar char=""/>
                      </a:pPr>
                      <a:r>
                        <a:rPr lang="en-ZA" sz="1600" b="1" dirty="0">
                          <a:solidFill>
                            <a:schemeClr val="bg1"/>
                          </a:solidFill>
                          <a:latin typeface="+mj-lt"/>
                          <a:ea typeface="Calibri"/>
                          <a:cs typeface="Times New Roman"/>
                        </a:rPr>
                        <a:t>Balancing chemical reactions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1791" marR="4179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600" dirty="0" err="1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Gr</a:t>
                      </a:r>
                      <a:r>
                        <a:rPr lang="en-ZA" sz="1600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 7</a:t>
                      </a:r>
                      <a:endParaRPr lang="en-US" sz="160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1791" marR="4179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600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Properties of acids and bases</a:t>
                      </a:r>
                      <a:endParaRPr lang="en-US" sz="160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600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Indicators</a:t>
                      </a:r>
                      <a:endParaRPr lang="en-US" sz="160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1791" marR="4179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955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600" dirty="0" err="1">
                          <a:latin typeface="+mj-lt"/>
                          <a:ea typeface="Calibri"/>
                          <a:cs typeface="Times New Roman"/>
                        </a:rPr>
                        <a:t>Gr</a:t>
                      </a:r>
                      <a:r>
                        <a:rPr lang="en-ZA" sz="1600" dirty="0">
                          <a:latin typeface="+mj-lt"/>
                          <a:ea typeface="Calibri"/>
                          <a:cs typeface="Times New Roman"/>
                        </a:rPr>
                        <a:t> 9</a:t>
                      </a:r>
                      <a:endParaRPr lang="en-US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1791" marR="4179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600" dirty="0">
                          <a:latin typeface="+mj-lt"/>
                          <a:ea typeface="Calibri"/>
                          <a:cs typeface="Times New Roman"/>
                        </a:rPr>
                        <a:t>Acids and bases, pH, indicators</a:t>
                      </a:r>
                      <a:endParaRPr lang="en-US" sz="1600" dirty="0"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600" dirty="0" err="1">
                          <a:latin typeface="+mj-lt"/>
                          <a:ea typeface="Calibri"/>
                          <a:cs typeface="Times New Roman"/>
                        </a:rPr>
                        <a:t>Rxns</a:t>
                      </a:r>
                      <a:r>
                        <a:rPr lang="en-ZA" sz="1600" dirty="0">
                          <a:latin typeface="+mj-lt"/>
                          <a:ea typeface="Calibri"/>
                          <a:cs typeface="Times New Roman"/>
                        </a:rPr>
                        <a:t> of acids and bases</a:t>
                      </a:r>
                      <a:endParaRPr lang="en-US" sz="1600" dirty="0"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600" dirty="0">
                          <a:latin typeface="+mj-lt"/>
                          <a:ea typeface="Calibri"/>
                          <a:cs typeface="Times New Roman"/>
                        </a:rPr>
                        <a:t>Neutralisation</a:t>
                      </a:r>
                      <a:endParaRPr lang="en-US" sz="1600" dirty="0"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600" dirty="0">
                          <a:latin typeface="+mj-lt"/>
                          <a:ea typeface="Calibri"/>
                          <a:cs typeface="Times New Roman"/>
                        </a:rPr>
                        <a:t>Acid + MO</a:t>
                      </a:r>
                      <a:endParaRPr lang="en-US" sz="1600" dirty="0"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600" dirty="0">
                          <a:latin typeface="+mj-lt"/>
                          <a:ea typeface="Calibri"/>
                          <a:cs typeface="Times New Roman"/>
                        </a:rPr>
                        <a:t>Acid + MOH</a:t>
                      </a:r>
                      <a:endParaRPr lang="en-US" sz="1600" dirty="0"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600" dirty="0">
                          <a:latin typeface="+mj-lt"/>
                          <a:ea typeface="Calibri"/>
                          <a:cs typeface="Times New Roman"/>
                        </a:rPr>
                        <a:t>Acid + MCO</a:t>
                      </a:r>
                      <a:r>
                        <a:rPr lang="en-ZA" sz="1600" baseline="-25000" dirty="0">
                          <a:latin typeface="+mj-lt"/>
                          <a:ea typeface="Calibri"/>
                          <a:cs typeface="Times New Roman"/>
                        </a:rPr>
                        <a:t>3</a:t>
                      </a:r>
                      <a:endParaRPr lang="en-US" sz="1600" baseline="-25000" dirty="0"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600" dirty="0">
                          <a:latin typeface="+mj-lt"/>
                          <a:ea typeface="Calibri"/>
                          <a:cs typeface="Times New Roman"/>
                        </a:rPr>
                        <a:t>Acid + M</a:t>
                      </a:r>
                      <a:endParaRPr lang="en-US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1791" marR="4179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97416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Things to talk about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1541" y="1376772"/>
            <a:ext cx="835292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ZA" dirty="0"/>
              <a:t>What do we know about acids and bases?</a:t>
            </a:r>
            <a:endParaRPr lang="en-US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ZA" dirty="0"/>
              <a:t>Acids add H</a:t>
            </a:r>
            <a:r>
              <a:rPr lang="en-ZA" baseline="30000" dirty="0"/>
              <a:t>+</a:t>
            </a:r>
            <a:endParaRPr lang="en-US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ZA" dirty="0"/>
              <a:t>Bases remove H</a:t>
            </a:r>
            <a:r>
              <a:rPr lang="en-ZA" baseline="30000" dirty="0"/>
              <a:t>+ </a:t>
            </a:r>
            <a:r>
              <a:rPr lang="en-ZA" dirty="0"/>
              <a:t>(sometimes by adding OH</a:t>
            </a:r>
            <a:r>
              <a:rPr lang="en-ZA" baseline="30000" dirty="0"/>
              <a:t>–</a:t>
            </a:r>
            <a:r>
              <a:rPr lang="en-ZA" dirty="0"/>
              <a:t>)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ZA" dirty="0"/>
              <a:t>How does an indicator work?</a:t>
            </a:r>
            <a:endParaRPr lang="en-US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ZA" dirty="0"/>
              <a:t>Neutralisation is H</a:t>
            </a:r>
            <a:r>
              <a:rPr lang="en-ZA" baseline="30000" dirty="0"/>
              <a:t>+</a:t>
            </a:r>
            <a:r>
              <a:rPr lang="en-ZA" dirty="0"/>
              <a:t> + OH</a:t>
            </a:r>
            <a:r>
              <a:rPr lang="en-ZA" baseline="30000" dirty="0"/>
              <a:t>–</a:t>
            </a:r>
            <a:r>
              <a:rPr lang="en-ZA" dirty="0"/>
              <a:t> </a:t>
            </a:r>
            <a:r>
              <a:rPr lang="en-ZA" dirty="0">
                <a:sym typeface="Symbol"/>
              </a:rPr>
              <a:t></a:t>
            </a:r>
            <a:r>
              <a:rPr lang="en-ZA" dirty="0"/>
              <a:t> H</a:t>
            </a:r>
            <a:r>
              <a:rPr lang="en-ZA" baseline="-25000" dirty="0"/>
              <a:t>2</a:t>
            </a:r>
            <a:r>
              <a:rPr lang="en-ZA" dirty="0"/>
              <a:t>O</a:t>
            </a:r>
            <a:endParaRPr lang="en-US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ZA" dirty="0"/>
              <a:t>Now we apply this principle to a series of reactions…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3131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51267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ZA" dirty="0"/>
              <a:t>Activity: What do we know about acids and bases?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7544" y="2024844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ZA" sz="2000" dirty="0"/>
              <a:t>Use a flipchart to write down participants’ ideas.</a:t>
            </a:r>
          </a:p>
          <a:p>
            <a:pPr>
              <a:buNone/>
            </a:pPr>
            <a:r>
              <a:rPr lang="en-ZA" sz="2000" dirty="0"/>
              <a:t>Address alternative conceptions such as:</a:t>
            </a:r>
          </a:p>
          <a:p>
            <a:r>
              <a:rPr lang="en-ZA" sz="2000" dirty="0"/>
              <a:t>Acids ‘contain’ H (or H</a:t>
            </a:r>
            <a:r>
              <a:rPr lang="en-ZA" sz="2000" baseline="30000" dirty="0"/>
              <a:t>+</a:t>
            </a:r>
            <a:r>
              <a:rPr lang="en-ZA" sz="2000" dirty="0"/>
              <a:t>) (use NH</a:t>
            </a:r>
            <a:r>
              <a:rPr lang="en-ZA" sz="2000" baseline="-25000" dirty="0"/>
              <a:t>3</a:t>
            </a:r>
            <a:r>
              <a:rPr lang="en-ZA" sz="2000" dirty="0"/>
              <a:t> to refute)</a:t>
            </a:r>
          </a:p>
          <a:p>
            <a:r>
              <a:rPr lang="en-ZA" sz="2000" dirty="0"/>
              <a:t>Bases ‘contain’ OH (or OH</a:t>
            </a:r>
            <a:r>
              <a:rPr lang="en-ZA" sz="2000" baseline="30000" dirty="0"/>
              <a:t>–</a:t>
            </a:r>
            <a:r>
              <a:rPr lang="en-ZA" sz="2000" dirty="0"/>
              <a:t>) (use Na</a:t>
            </a:r>
            <a:r>
              <a:rPr lang="en-ZA" sz="2000" baseline="-25000" dirty="0"/>
              <a:t>2</a:t>
            </a:r>
            <a:r>
              <a:rPr lang="en-ZA" sz="2000" dirty="0"/>
              <a:t>CO</a:t>
            </a:r>
            <a:r>
              <a:rPr lang="en-ZA" sz="2000" baseline="-25000" dirty="0"/>
              <a:t>3</a:t>
            </a:r>
            <a:r>
              <a:rPr lang="en-ZA" sz="2000" dirty="0"/>
              <a:t> to refute)</a:t>
            </a:r>
          </a:p>
          <a:p>
            <a:pPr>
              <a:buNone/>
            </a:pPr>
            <a:r>
              <a:rPr lang="en-ZA" sz="2000" dirty="0"/>
              <a:t>Discuss how the </a:t>
            </a:r>
            <a:r>
              <a:rPr lang="en-ZA" sz="2000" dirty="0" err="1"/>
              <a:t>Bronsted</a:t>
            </a:r>
            <a:r>
              <a:rPr lang="en-ZA" sz="2000" dirty="0"/>
              <a:t>-Lowry model simplifies the issue by focusing on H</a:t>
            </a:r>
            <a:r>
              <a:rPr lang="en-ZA" sz="2000" baseline="30000" dirty="0"/>
              <a:t>+</a:t>
            </a:r>
            <a:r>
              <a:rPr lang="en-ZA" sz="2000" dirty="0"/>
              <a:t>-exchange</a:t>
            </a:r>
          </a:p>
          <a:p>
            <a:pPr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816562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/>
              <a:t>Activity: Design an activity to illustrate how an indicator works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ZA" dirty="0"/>
              <a:t>Use paper with two different colours  on opposite sides of the sheet as the basis for an activity to illustrate the action of an indicator.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7" t="17950" r="7310" b="4673"/>
          <a:stretch/>
        </p:blipFill>
        <p:spPr bwMode="auto">
          <a:xfrm>
            <a:off x="143508" y="773468"/>
            <a:ext cx="8410914" cy="585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528" y="332656"/>
            <a:ext cx="7335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/>
              <a:t>The reaction H</a:t>
            </a:r>
            <a:r>
              <a:rPr lang="en-ZA" baseline="30000" dirty="0"/>
              <a:t>+</a:t>
            </a:r>
            <a:r>
              <a:rPr lang="en-ZA" dirty="0"/>
              <a:t> + OH</a:t>
            </a:r>
            <a:r>
              <a:rPr lang="en-ZA" baseline="30000" dirty="0"/>
              <a:t>–</a:t>
            </a:r>
            <a:r>
              <a:rPr lang="en-ZA" dirty="0"/>
              <a:t> </a:t>
            </a:r>
            <a:r>
              <a:rPr lang="en-ZA" dirty="0">
                <a:sym typeface="Symbol"/>
              </a:rPr>
              <a:t> H</a:t>
            </a:r>
            <a:r>
              <a:rPr lang="en-ZA" baseline="-25000" dirty="0">
                <a:sym typeface="Symbol"/>
              </a:rPr>
              <a:t>2</a:t>
            </a:r>
            <a:r>
              <a:rPr lang="en-ZA" dirty="0">
                <a:sym typeface="Symbol"/>
              </a:rPr>
              <a:t>O is the driving force behind acid-base reactions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573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b="1" dirty="0"/>
              <a:t>What happens when we warm up ice?</a:t>
            </a:r>
            <a:br>
              <a:rPr lang="en-ZA" b="1" dirty="0"/>
            </a:br>
            <a:r>
              <a:rPr lang="en-ZA" dirty="0"/>
              <a:t>(A discussion about changes of state)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en-ZA" dirty="0"/>
              <a:t>We know that the ice (solid water) turns to liquid, which will turn to water vapour if we continue to heat it:</a:t>
            </a:r>
          </a:p>
          <a:p>
            <a:pPr algn="ctr">
              <a:lnSpc>
                <a:spcPct val="150000"/>
              </a:lnSpc>
              <a:buNone/>
            </a:pPr>
            <a:r>
              <a:rPr lang="en-ZA" dirty="0"/>
              <a:t>Ice  </a:t>
            </a:r>
            <a:r>
              <a:rPr lang="en-ZA" dirty="0">
                <a:sym typeface="Symbol"/>
              </a:rPr>
              <a:t>  water    water vapour</a:t>
            </a:r>
          </a:p>
          <a:p>
            <a:pPr algn="ctr">
              <a:lnSpc>
                <a:spcPct val="150000"/>
              </a:lnSpc>
              <a:buNone/>
            </a:pPr>
            <a:r>
              <a:rPr lang="en-ZA" dirty="0"/>
              <a:t>SOLID </a:t>
            </a:r>
            <a:r>
              <a:rPr lang="en-ZA" dirty="0">
                <a:sym typeface="Symbol"/>
              </a:rPr>
              <a:t>  LIQUID   GAS</a:t>
            </a:r>
          </a:p>
          <a:p>
            <a:pPr>
              <a:lnSpc>
                <a:spcPct val="150000"/>
              </a:lnSpc>
            </a:pPr>
            <a:r>
              <a:rPr lang="en-ZA" dirty="0">
                <a:sym typeface="Symbol"/>
              </a:rPr>
              <a:t>Each of these </a:t>
            </a:r>
            <a:r>
              <a:rPr lang="en-ZA" dirty="0">
                <a:solidFill>
                  <a:srgbClr val="FF0000"/>
                </a:solidFill>
                <a:sym typeface="Symbol"/>
              </a:rPr>
              <a:t>changes of state </a:t>
            </a:r>
            <a:r>
              <a:rPr lang="en-ZA" dirty="0">
                <a:sym typeface="Symbol"/>
              </a:rPr>
              <a:t>require the addition of energy.</a:t>
            </a:r>
          </a:p>
          <a:p>
            <a:pPr>
              <a:lnSpc>
                <a:spcPct val="150000"/>
              </a:lnSpc>
            </a:pPr>
            <a:r>
              <a:rPr lang="en-ZA" dirty="0">
                <a:sym typeface="Symbol"/>
              </a:rPr>
              <a:t>In order to reverse each change of state we would need to remove energy.</a:t>
            </a:r>
            <a:endParaRPr lang="en-ZA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 cstate="print"/>
          <a:srcRect l="4649" t="25650" r="6212" b="9019"/>
          <a:stretch/>
        </p:blipFill>
        <p:spPr bwMode="auto">
          <a:xfrm>
            <a:off x="359532" y="1700808"/>
            <a:ext cx="8388932" cy="51125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pPr algn="l"/>
            <a:r>
              <a:rPr lang="en-ZA" sz="3200" dirty="0"/>
              <a:t>Activity: Some typical bases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539552" y="908720"/>
            <a:ext cx="57738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/>
              <a:t>The acids learners need to know are </a:t>
            </a:r>
            <a:r>
              <a:rPr lang="en-ZA" dirty="0" err="1"/>
              <a:t>HCl</a:t>
            </a:r>
            <a:r>
              <a:rPr lang="en-ZA" dirty="0"/>
              <a:t>, HNO</a:t>
            </a:r>
            <a:r>
              <a:rPr lang="en-ZA" baseline="-25000" dirty="0"/>
              <a:t>3</a:t>
            </a:r>
            <a:r>
              <a:rPr lang="en-ZA" dirty="0"/>
              <a:t> and H</a:t>
            </a:r>
            <a:r>
              <a:rPr lang="en-ZA" baseline="-25000" dirty="0"/>
              <a:t>2</a:t>
            </a:r>
            <a:r>
              <a:rPr lang="en-ZA" dirty="0"/>
              <a:t>SO</a:t>
            </a:r>
            <a:r>
              <a:rPr lang="en-ZA" baseline="-25000" dirty="0"/>
              <a:t>4</a:t>
            </a:r>
            <a:r>
              <a:rPr lang="en-ZA" dirty="0"/>
              <a:t>.</a:t>
            </a:r>
          </a:p>
          <a:p>
            <a:r>
              <a:rPr lang="en-ZA" dirty="0"/>
              <a:t>This activity introduces some typical bases.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85319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/>
              <a:t>ACTIVITY: Reactions of acids and bases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2" cstate="print"/>
          <a:srcRect l="6323" t="25780" r="11480" b="12033"/>
          <a:stretch/>
        </p:blipFill>
        <p:spPr bwMode="auto">
          <a:xfrm>
            <a:off x="323528" y="1412776"/>
            <a:ext cx="8460940" cy="50848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 cstate="print"/>
          <a:srcRect l="6092" t="21740" r="11984" b="9419"/>
          <a:stretch/>
        </p:blipFill>
        <p:spPr bwMode="auto">
          <a:xfrm>
            <a:off x="467544" y="368660"/>
            <a:ext cx="8244915" cy="57606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/>
              <a:t>Activity: Watch videos about changes of state and discuss their 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74840" cy="1504764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ZA" b="1" dirty="0"/>
              <a:t>Videos</a:t>
            </a:r>
            <a:r>
              <a:rPr lang="en-ZA" dirty="0"/>
              <a:t>: </a:t>
            </a:r>
          </a:p>
          <a:p>
            <a:pPr>
              <a:buNone/>
            </a:pPr>
            <a:r>
              <a:rPr lang="fr-FR" dirty="0"/>
              <a:t>C005 </a:t>
            </a:r>
            <a:r>
              <a:rPr lang="fr-FR" dirty="0" err="1"/>
              <a:t>Particles</a:t>
            </a:r>
            <a:r>
              <a:rPr lang="fr-FR" dirty="0"/>
              <a:t> </a:t>
            </a:r>
            <a:r>
              <a:rPr lang="fr-FR" dirty="0" err="1"/>
              <a:t>solid</a:t>
            </a:r>
            <a:r>
              <a:rPr lang="fr-FR" dirty="0"/>
              <a:t> </a:t>
            </a:r>
            <a:r>
              <a:rPr lang="fr-FR" dirty="0" err="1"/>
              <a:t>liquid</a:t>
            </a:r>
            <a:r>
              <a:rPr lang="fr-FR" dirty="0"/>
              <a:t> gas.wmv</a:t>
            </a:r>
          </a:p>
          <a:p>
            <a:pPr>
              <a:buNone/>
            </a:pPr>
            <a:r>
              <a:rPr lang="en-US" dirty="0"/>
              <a:t>States of Matter.wmv</a:t>
            </a:r>
          </a:p>
          <a:p>
            <a:pPr>
              <a:buNone/>
            </a:pPr>
            <a:r>
              <a:rPr lang="en-US" dirty="0"/>
              <a:t>How does a liquid become a gas.wmv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67544" y="3320988"/>
            <a:ext cx="8229600" cy="3168352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ZA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Questions to guide the discussion:</a:t>
            </a:r>
          </a:p>
          <a:p>
            <a:pPr>
              <a:lnSpc>
                <a:spcPct val="150000"/>
              </a:lnSpc>
            </a:pPr>
            <a:r>
              <a:rPr lang="en-ZA" sz="3200" b="1" dirty="0"/>
              <a:t>How can we link this to the particle model?</a:t>
            </a:r>
          </a:p>
          <a:p>
            <a:pPr>
              <a:lnSpc>
                <a:spcPct val="150000"/>
              </a:lnSpc>
            </a:pPr>
            <a:r>
              <a:rPr lang="en-ZA" sz="3200" dirty="0">
                <a:solidFill>
                  <a:srgbClr val="FF0000"/>
                </a:solidFill>
              </a:rPr>
              <a:t>Refer to ‘Thinking like a chemist’ on the next slide.</a:t>
            </a:r>
          </a:p>
          <a:p>
            <a:pPr>
              <a:lnSpc>
                <a:spcPct val="150000"/>
              </a:lnSpc>
            </a:pPr>
            <a:r>
              <a:rPr lang="en-ZA" sz="3200" b="1" dirty="0"/>
              <a:t>How does adding energy “free” the particles during changes of state?</a:t>
            </a:r>
            <a:endParaRPr lang="en-ZA" sz="3200" dirty="0"/>
          </a:p>
          <a:p>
            <a:pPr>
              <a:lnSpc>
                <a:spcPct val="150000"/>
              </a:lnSpc>
            </a:pPr>
            <a:r>
              <a:rPr lang="en-ZA" sz="3200" dirty="0">
                <a:solidFill>
                  <a:srgbClr val="FF0000"/>
                </a:solidFill>
              </a:rPr>
              <a:t>Discuss the forces between particles that are more easily overcome as the particles become more energetic.</a:t>
            </a:r>
          </a:p>
          <a:p>
            <a:pPr>
              <a:lnSpc>
                <a:spcPct val="150000"/>
              </a:lnSpc>
            </a:pPr>
            <a:r>
              <a:rPr lang="en-ZA" sz="3200" b="1" dirty="0"/>
              <a:t>What are the major differences between the 3 states of matter?</a:t>
            </a:r>
          </a:p>
          <a:p>
            <a:pPr>
              <a:lnSpc>
                <a:spcPct val="150000"/>
              </a:lnSpc>
            </a:pPr>
            <a:r>
              <a:rPr lang="en-ZA" sz="3200" dirty="0">
                <a:solidFill>
                  <a:srgbClr val="FF0000"/>
                </a:solidFill>
              </a:rPr>
              <a:t>List them on paper, or verbally.</a:t>
            </a:r>
            <a:endParaRPr lang="en-ZA" sz="3200" b="1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8" t="3310" r="2492" b="3740"/>
          <a:stretch>
            <a:fillRect/>
          </a:stretch>
        </p:blipFill>
        <p:spPr bwMode="auto">
          <a:xfrm>
            <a:off x="647564" y="1232756"/>
            <a:ext cx="3709482" cy="313234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536" r="-601" b="-290"/>
          <a:stretch>
            <a:fillRect/>
          </a:stretch>
        </p:blipFill>
        <p:spPr bwMode="auto">
          <a:xfrm>
            <a:off x="4499992" y="1844824"/>
            <a:ext cx="4378414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99992" y="1268760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/>
              <a:t>Chemists use 3 modes of representation when they engage with their subject.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b="1" dirty="0"/>
              <a:t>Thinking like a chemist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47564" y="4797153"/>
            <a:ext cx="7689540" cy="1800200"/>
          </a:xfrm>
        </p:spPr>
        <p:txBody>
          <a:bodyPr>
            <a:normAutofit fontScale="62500" lnSpcReduction="20000"/>
          </a:bodyPr>
          <a:lstStyle/>
          <a:p>
            <a:r>
              <a:rPr lang="en-ZA" dirty="0"/>
              <a:t>Macroscopic or observable properties can be explained in terms of the </a:t>
            </a:r>
            <a:r>
              <a:rPr lang="en-ZA" dirty="0" err="1">
                <a:solidFill>
                  <a:srgbClr val="FF0000"/>
                </a:solidFill>
              </a:rPr>
              <a:t>submicroscopic</a:t>
            </a:r>
            <a:r>
              <a:rPr lang="en-ZA" dirty="0">
                <a:solidFill>
                  <a:srgbClr val="FF0000"/>
                </a:solidFill>
              </a:rPr>
              <a:t> structure </a:t>
            </a:r>
            <a:r>
              <a:rPr lang="en-ZA" dirty="0"/>
              <a:t>of materials.</a:t>
            </a:r>
          </a:p>
          <a:p>
            <a:r>
              <a:rPr lang="en-ZA" dirty="0"/>
              <a:t>Learners must gradually develop the ability to imagine events that occur on the level of fundamental particles (atoms and molecules).</a:t>
            </a:r>
          </a:p>
          <a:p>
            <a:r>
              <a:rPr lang="en-ZA" dirty="0"/>
              <a:t>They must also develop the ability to converse about these events in the highly </a:t>
            </a:r>
            <a:r>
              <a:rPr lang="en-ZA" dirty="0">
                <a:solidFill>
                  <a:srgbClr val="FF0000"/>
                </a:solidFill>
              </a:rPr>
              <a:t>symbolic language </a:t>
            </a:r>
            <a:r>
              <a:rPr lang="en-ZA" dirty="0"/>
              <a:t>of chemistry.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853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b="1" dirty="0"/>
              <a:t>Activity: Let’s build a water molecule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ZA" dirty="0"/>
              <a:t>Participants each build a water molecule using clay. </a:t>
            </a:r>
          </a:p>
          <a:p>
            <a:pPr lvl="1">
              <a:buNone/>
            </a:pPr>
            <a:r>
              <a:rPr lang="en-ZA" dirty="0"/>
              <a:t>(Specify the colours for the H and O atoms or you will get a range of interpretations.) </a:t>
            </a:r>
          </a:p>
          <a:p>
            <a:r>
              <a:rPr lang="en-ZA" dirty="0"/>
              <a:t>Participants join their water molecules to represent water in all three states.</a:t>
            </a:r>
          </a:p>
          <a:p>
            <a:r>
              <a:rPr lang="en-ZA" dirty="0"/>
              <a:t> Some diagrams to serve as guide:</a:t>
            </a:r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r>
              <a:rPr lang="en-ZA" dirty="0"/>
              <a:t>Some questions to guide the discussion:</a:t>
            </a:r>
          </a:p>
          <a:p>
            <a:pPr lvl="1">
              <a:lnSpc>
                <a:spcPct val="150000"/>
              </a:lnSpc>
              <a:buNone/>
            </a:pPr>
            <a:r>
              <a:rPr lang="en-ZA" dirty="0"/>
              <a:t>Do the molecules change when states change?</a:t>
            </a:r>
          </a:p>
          <a:p>
            <a:pPr lvl="1">
              <a:lnSpc>
                <a:spcPct val="150000"/>
              </a:lnSpc>
              <a:buNone/>
            </a:pPr>
            <a:r>
              <a:rPr lang="en-ZA" dirty="0"/>
              <a:t>What is holding the water molecules together? (Discuss the difference between bonds and intermolecular forces)</a:t>
            </a:r>
          </a:p>
          <a:p>
            <a:pPr lvl="1">
              <a:lnSpc>
                <a:spcPct val="150000"/>
              </a:lnSpc>
              <a:buNone/>
            </a:pPr>
            <a:r>
              <a:rPr lang="en-ZA" dirty="0"/>
              <a:t>How can we link this with physical </a:t>
            </a:r>
            <a:r>
              <a:rPr lang="en-ZA" dirty="0" err="1"/>
              <a:t>vs</a:t>
            </a:r>
            <a:r>
              <a:rPr lang="en-ZA" dirty="0"/>
              <a:t> chemical change?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2" cstate="print"/>
          <a:srcRect l="37437" t="22246" r="38104" b="49053"/>
          <a:stretch/>
        </p:blipFill>
        <p:spPr bwMode="auto">
          <a:xfrm>
            <a:off x="4572000" y="2708920"/>
            <a:ext cx="1168139" cy="1089273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2" cstate="print"/>
          <a:srcRect l="37437" t="52819" r="38104" b="19728"/>
          <a:stretch/>
        </p:blipFill>
        <p:spPr bwMode="auto">
          <a:xfrm>
            <a:off x="5904148" y="2708920"/>
            <a:ext cx="1220155" cy="1077280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03" t="23539" r="1803" b="4136"/>
          <a:stretch/>
        </p:blipFill>
        <p:spPr bwMode="auto">
          <a:xfrm>
            <a:off x="215516" y="1275766"/>
            <a:ext cx="8699612" cy="5033554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ZA" sz="3200" dirty="0"/>
              <a:t>An excerpt from the workbook to discuss:</a:t>
            </a:r>
            <a:br>
              <a:rPr lang="en-ZA" sz="3200" dirty="0"/>
            </a:br>
            <a:r>
              <a:rPr lang="en-ZA" sz="1800" dirty="0"/>
              <a:t>(Grade 7 M&amp;M)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829186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4" t="17129" r="11674" b="4737"/>
          <a:stretch/>
        </p:blipFill>
        <p:spPr bwMode="auto">
          <a:xfrm>
            <a:off x="467544" y="332656"/>
            <a:ext cx="8325795" cy="6329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948264" y="476672"/>
            <a:ext cx="167334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ZA" dirty="0">
                <a:solidFill>
                  <a:srgbClr val="FF0000"/>
                </a:solidFill>
              </a:rPr>
              <a:t>From Gr7 M&amp;M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6424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2917</TotalTime>
  <Words>1794</Words>
  <Application>Microsoft Office PowerPoint</Application>
  <PresentationFormat>On-screen Show (4:3)</PresentationFormat>
  <Paragraphs>248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6" baseType="lpstr">
      <vt:lpstr>Arial</vt:lpstr>
      <vt:lpstr>Calibri</vt:lpstr>
      <vt:lpstr>Symbol</vt:lpstr>
      <vt:lpstr>Office Theme</vt:lpstr>
      <vt:lpstr>MATTER AND MATERIALS</vt:lpstr>
      <vt:lpstr>Things to talk about</vt:lpstr>
      <vt:lpstr>Warm-up activity: Let’s pretend to be particles</vt:lpstr>
      <vt:lpstr>What happens when we warm up ice? (A discussion about changes of state)</vt:lpstr>
      <vt:lpstr>Activity: Watch videos about changes of state and discuss their content</vt:lpstr>
      <vt:lpstr>Thinking like a chemist</vt:lpstr>
      <vt:lpstr>Activity: Let’s build a water molecule</vt:lpstr>
      <vt:lpstr>An excerpt from the workbook to discuss: (Grade 7 M&amp;M)</vt:lpstr>
      <vt:lpstr>PowerPoint Presentation</vt:lpstr>
      <vt:lpstr>PowerPoint Presentation</vt:lpstr>
      <vt:lpstr>PowerPoint Presentation</vt:lpstr>
      <vt:lpstr>MATTER AND MATERIALS</vt:lpstr>
      <vt:lpstr>Things to talk about</vt:lpstr>
      <vt:lpstr>Activity: Watch videos about mixtures and discuss their content</vt:lpstr>
      <vt:lpstr>Activity: Separating a mixture</vt:lpstr>
      <vt:lpstr>PowerPoint Presentation</vt:lpstr>
      <vt:lpstr>Activity: Watch video about basic atomic structure and discuss its content</vt:lpstr>
      <vt:lpstr>PowerPoint Presentation</vt:lpstr>
      <vt:lpstr>MATTER AND MATERIALS</vt:lpstr>
      <vt:lpstr>Things to talk about</vt:lpstr>
      <vt:lpstr>Discussion: How do we distinguish between different kinds of atoms?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MATTER AND MATERIALS</vt:lpstr>
      <vt:lpstr>Things to talk about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MATTER AND MATERIALS</vt:lpstr>
      <vt:lpstr>Things to talk about</vt:lpstr>
      <vt:lpstr>Activity: What do we know about acids and bases?</vt:lpstr>
      <vt:lpstr>Activity: Design an activity to illustrate how an indicator works</vt:lpstr>
      <vt:lpstr>PowerPoint Presentation</vt:lpstr>
      <vt:lpstr>Activity: Some typical bases</vt:lpstr>
      <vt:lpstr>ACTIVITY: Reactions of acids and bases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MATTER AND MATERIALS 1</dc:title>
  <dc:creator>Test</dc:creator>
  <cp:lastModifiedBy>Geetha Chacko</cp:lastModifiedBy>
  <cp:revision>16</cp:revision>
  <dcterms:created xsi:type="dcterms:W3CDTF">2014-11-21T09:59:05Z</dcterms:created>
  <dcterms:modified xsi:type="dcterms:W3CDTF">2020-07-31T07:51:52Z</dcterms:modified>
</cp:coreProperties>
</file>