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90" r:id="rId5"/>
    <p:sldId id="291" r:id="rId6"/>
    <p:sldId id="292" r:id="rId7"/>
    <p:sldId id="293" r:id="rId8"/>
    <p:sldId id="311" r:id="rId9"/>
    <p:sldId id="294" r:id="rId10"/>
    <p:sldId id="295" r:id="rId11"/>
    <p:sldId id="296" r:id="rId12"/>
    <p:sldId id="297" r:id="rId13"/>
    <p:sldId id="298" r:id="rId14"/>
    <p:sldId id="299" r:id="rId15"/>
    <p:sldId id="300" r:id="rId16"/>
    <p:sldId id="301" r:id="rId17"/>
    <p:sldId id="302" r:id="rId18"/>
    <p:sldId id="303" r:id="rId19"/>
    <p:sldId id="31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A502-50F0-430E-A2D7-61CDF83CF2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FE32C22-4B10-477C-9D54-3B9C415CD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8D621D1-2245-4C8F-84E4-B13506DE8992}"/>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5" name="Footer Placeholder 4">
            <a:extLst>
              <a:ext uri="{FF2B5EF4-FFF2-40B4-BE49-F238E27FC236}">
                <a16:creationId xmlns:a16="http://schemas.microsoft.com/office/drawing/2014/main" id="{59D1DFC1-7AD4-4238-90AB-979F8578443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32527AC-76A6-4614-B616-358B95898A81}"/>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270800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821F-9C0C-4024-B7BC-434A3F347AD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F5372D4-4D4B-4976-8531-4C324C71FB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2F7D1A2-7C5E-4A3C-B175-2E293BB333BB}"/>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5" name="Footer Placeholder 4">
            <a:extLst>
              <a:ext uri="{FF2B5EF4-FFF2-40B4-BE49-F238E27FC236}">
                <a16:creationId xmlns:a16="http://schemas.microsoft.com/office/drawing/2014/main" id="{5D3CAAED-1666-49E4-BB1E-8088C6EA52B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7F83A75-E127-4693-B01A-BC3A33CF8E20}"/>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383883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9CD35-41E6-4B49-838B-4D32D66B27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80417F1-BE2A-42AC-B167-BCCFAA2D27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5F84356-B3C5-4EAA-B30A-5E27DEB67902}"/>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5" name="Footer Placeholder 4">
            <a:extLst>
              <a:ext uri="{FF2B5EF4-FFF2-40B4-BE49-F238E27FC236}">
                <a16:creationId xmlns:a16="http://schemas.microsoft.com/office/drawing/2014/main" id="{95DC31FF-23A1-4B15-BB75-B660DD0BF7F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0A5CA59-6174-410E-9558-C4D2C3D1892E}"/>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220027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46F1B-FC20-40E8-9BB5-352F9C84868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B2CA3B9-1A23-43A5-9A02-D4FD7319CB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0478D93-FC1C-4A57-BB0C-0F05111EF1B6}"/>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5" name="Footer Placeholder 4">
            <a:extLst>
              <a:ext uri="{FF2B5EF4-FFF2-40B4-BE49-F238E27FC236}">
                <a16:creationId xmlns:a16="http://schemas.microsoft.com/office/drawing/2014/main" id="{80AD9A09-494E-4F8B-936D-B27AB5E6C1D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84C54D0-5CC6-44A8-B85D-B822B1218478}"/>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258045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B744-A294-4501-9DA6-085CB610DF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73DFF20-3E9F-4755-BDC9-F79D8A9B32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3D5653-0897-48FA-802B-91BE52C8B086}"/>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5" name="Footer Placeholder 4">
            <a:extLst>
              <a:ext uri="{FF2B5EF4-FFF2-40B4-BE49-F238E27FC236}">
                <a16:creationId xmlns:a16="http://schemas.microsoft.com/office/drawing/2014/main" id="{690B283C-318A-4BF2-8A60-DC6FF02DBFA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BCC7185-9F50-4AA7-B707-8CBCC5B3641A}"/>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385221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48EB-29BD-48B0-BE6D-12B6FB42339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B2CF6FF-4057-42FF-AB91-8351FBE432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8EE0CB70-FF68-42EB-88AC-DD1448C160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4E57866-1FFE-4EAE-ADBF-624DF99A505F}"/>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6" name="Footer Placeholder 5">
            <a:extLst>
              <a:ext uri="{FF2B5EF4-FFF2-40B4-BE49-F238E27FC236}">
                <a16:creationId xmlns:a16="http://schemas.microsoft.com/office/drawing/2014/main" id="{111336F6-32C5-408E-AF2E-3CFE7E910DA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0101D2D-D3A5-47FA-9476-2BA8F48BFEF0}"/>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47876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9C27-A43C-4628-A748-DA9E8DBB412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2E54E2C-6E03-4C6F-AE67-993A473623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F0E338-609B-48BE-88C7-EA32C2D959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AEB05F0-B979-4296-A0F5-CFA3F7A911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8BB50-E18B-4017-9669-FB84D380CB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7D2045C-866C-4A61-8FBD-952F62DC054A}"/>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8" name="Footer Placeholder 7">
            <a:extLst>
              <a:ext uri="{FF2B5EF4-FFF2-40B4-BE49-F238E27FC236}">
                <a16:creationId xmlns:a16="http://schemas.microsoft.com/office/drawing/2014/main" id="{51693892-10F0-4873-91EE-2AD0823A83CC}"/>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2F910573-977F-474A-BC5D-4A09877F9EB3}"/>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339118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6CA8-E706-4B65-9351-B4AE7CC8D82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A84C024-5EEF-4851-9DD3-52A9075C3E7E}"/>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4" name="Footer Placeholder 3">
            <a:extLst>
              <a:ext uri="{FF2B5EF4-FFF2-40B4-BE49-F238E27FC236}">
                <a16:creationId xmlns:a16="http://schemas.microsoft.com/office/drawing/2014/main" id="{083121B5-5AD9-40C2-945F-2B69E97904E8}"/>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A95B80C4-988A-4427-BCF4-5B52BC41512D}"/>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33800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6B9C87-6A08-4B3F-8F5C-4DD72D7713E4}"/>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3" name="Footer Placeholder 2">
            <a:extLst>
              <a:ext uri="{FF2B5EF4-FFF2-40B4-BE49-F238E27FC236}">
                <a16:creationId xmlns:a16="http://schemas.microsoft.com/office/drawing/2014/main" id="{91A4CEA9-4BEE-4FA2-8110-BFFF52F41EF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DB8E058-A53B-43CF-9EA8-C6C81F4EEF8E}"/>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185375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F3B0-5A7A-459A-B706-54BEEA4375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81662D14-8C56-4212-A1A9-A06AAD7DD7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6D4BFE54-02F4-464A-9097-50485E967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88628-0CA5-42FA-BDC5-BA17620CFB26}"/>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6" name="Footer Placeholder 5">
            <a:extLst>
              <a:ext uri="{FF2B5EF4-FFF2-40B4-BE49-F238E27FC236}">
                <a16:creationId xmlns:a16="http://schemas.microsoft.com/office/drawing/2014/main" id="{60ADBE7A-BA33-4912-B350-1CE067ABEA6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55C8EAB-DD92-4965-80FF-2CF280E4538B}"/>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147134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990D-68F5-453C-A5DD-FAFA6D0AC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A19A09F-DED3-4BE1-A039-5FDFE790C4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6D557A6-2CE4-4330-88B1-8681F41B7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81C97F-5D20-41A2-9C3E-FECBDA8AB9B2}"/>
              </a:ext>
            </a:extLst>
          </p:cNvPr>
          <p:cNvSpPr>
            <a:spLocks noGrp="1"/>
          </p:cNvSpPr>
          <p:nvPr>
            <p:ph type="dt" sz="half" idx="10"/>
          </p:nvPr>
        </p:nvSpPr>
        <p:spPr/>
        <p:txBody>
          <a:bodyPr/>
          <a:lstStyle/>
          <a:p>
            <a:fld id="{08F6E0B8-F02D-4C4A-A6B4-F4E92BB2DC75}" type="datetimeFigureOut">
              <a:rPr lang="en-ZA" smtClean="0"/>
              <a:t>2020/09/12</a:t>
            </a:fld>
            <a:endParaRPr lang="en-ZA"/>
          </a:p>
        </p:txBody>
      </p:sp>
      <p:sp>
        <p:nvSpPr>
          <p:cNvPr id="6" name="Footer Placeholder 5">
            <a:extLst>
              <a:ext uri="{FF2B5EF4-FFF2-40B4-BE49-F238E27FC236}">
                <a16:creationId xmlns:a16="http://schemas.microsoft.com/office/drawing/2014/main" id="{EE8B88E1-E811-45C6-B967-499AA935095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EAEA826-B119-4607-8C88-EC05F96B419D}"/>
              </a:ext>
            </a:extLst>
          </p:cNvPr>
          <p:cNvSpPr>
            <a:spLocks noGrp="1"/>
          </p:cNvSpPr>
          <p:nvPr>
            <p:ph type="sldNum" sz="quarter" idx="12"/>
          </p:nvPr>
        </p:nvSpPr>
        <p:spPr/>
        <p:txBody>
          <a:bodyPr/>
          <a:lstStyle/>
          <a:p>
            <a:fld id="{0CDA0178-DB18-4A70-8B2F-1471D923EF60}" type="slidenum">
              <a:rPr lang="en-ZA" smtClean="0"/>
              <a:t>‹#›</a:t>
            </a:fld>
            <a:endParaRPr lang="en-ZA"/>
          </a:p>
        </p:txBody>
      </p:sp>
    </p:spTree>
    <p:extLst>
      <p:ext uri="{BB962C8B-B14F-4D97-AF65-F5344CB8AC3E}">
        <p14:creationId xmlns:p14="http://schemas.microsoft.com/office/powerpoint/2010/main" val="311862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D4683-29AB-4CBF-B0B9-DA23C0503A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F6CE39F-48B8-43B4-9BDB-1A568B0766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51DC068-BE49-4A81-914B-2128E6070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6E0B8-F02D-4C4A-A6B4-F4E92BB2DC75}" type="datetimeFigureOut">
              <a:rPr lang="en-ZA" smtClean="0"/>
              <a:t>2020/09/12</a:t>
            </a:fld>
            <a:endParaRPr lang="en-ZA"/>
          </a:p>
        </p:txBody>
      </p:sp>
      <p:sp>
        <p:nvSpPr>
          <p:cNvPr id="5" name="Footer Placeholder 4">
            <a:extLst>
              <a:ext uri="{FF2B5EF4-FFF2-40B4-BE49-F238E27FC236}">
                <a16:creationId xmlns:a16="http://schemas.microsoft.com/office/drawing/2014/main" id="{90647116-D880-40A5-B3E6-84653E608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5287D390-E6E6-4BAA-926B-9CA144176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A0178-DB18-4A70-8B2F-1471D923EF60}" type="slidenum">
              <a:rPr lang="en-ZA" smtClean="0"/>
              <a:t>‹#›</a:t>
            </a:fld>
            <a:endParaRPr lang="en-ZA"/>
          </a:p>
        </p:txBody>
      </p:sp>
    </p:spTree>
    <p:extLst>
      <p:ext uri="{BB962C8B-B14F-4D97-AF65-F5344CB8AC3E}">
        <p14:creationId xmlns:p14="http://schemas.microsoft.com/office/powerpoint/2010/main" val="4065182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B87F-23A1-44DB-B01C-D89B424B19F6}"/>
              </a:ext>
            </a:extLst>
          </p:cNvPr>
          <p:cNvSpPr>
            <a:spLocks noGrp="1"/>
          </p:cNvSpPr>
          <p:nvPr>
            <p:ph type="ctrTitle"/>
          </p:nvPr>
        </p:nvSpPr>
        <p:spPr>
          <a:xfrm>
            <a:off x="1524000" y="1122363"/>
            <a:ext cx="9144000" cy="1947408"/>
          </a:xfrm>
        </p:spPr>
        <p:txBody>
          <a:bodyPr/>
          <a:lstStyle/>
          <a:p>
            <a:r>
              <a:rPr lang="en-ZA" dirty="0" smtClean="0"/>
              <a:t>SAFETY</a:t>
            </a:r>
            <a:endParaRPr lang="en-ZA" dirty="0"/>
          </a:p>
        </p:txBody>
      </p:sp>
      <p:sp>
        <p:nvSpPr>
          <p:cNvPr id="3" name="Subtitle 2">
            <a:extLst>
              <a:ext uri="{FF2B5EF4-FFF2-40B4-BE49-F238E27FC236}">
                <a16:creationId xmlns:a16="http://schemas.microsoft.com/office/drawing/2014/main" id="{72E34F93-EF4A-464C-B17C-A2F0EFA6C7A3}"/>
              </a:ext>
            </a:extLst>
          </p:cNvPr>
          <p:cNvSpPr>
            <a:spLocks noGrp="1"/>
          </p:cNvSpPr>
          <p:nvPr>
            <p:ph type="subTitle" idx="1"/>
          </p:nvPr>
        </p:nvSpPr>
        <p:spPr>
          <a:xfrm>
            <a:off x="1524000" y="3069771"/>
            <a:ext cx="9144000" cy="2188029"/>
          </a:xfrm>
        </p:spPr>
        <p:txBody>
          <a:bodyPr>
            <a:normAutofit/>
          </a:bodyPr>
          <a:lstStyle/>
          <a:p>
            <a:r>
              <a:rPr lang="en-ZA" sz="3600" dirty="0" smtClean="0"/>
              <a:t>AUTOMOTIVE GRADE 12</a:t>
            </a:r>
            <a:endParaRPr lang="en-ZA" sz="3600" dirty="0"/>
          </a:p>
        </p:txBody>
      </p:sp>
    </p:spTree>
    <p:extLst>
      <p:ext uri="{BB962C8B-B14F-4D97-AF65-F5344CB8AC3E}">
        <p14:creationId xmlns:p14="http://schemas.microsoft.com/office/powerpoint/2010/main" val="93386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0B1AA-D245-4BDE-A6A3-5808DCC1816E}"/>
              </a:ext>
            </a:extLst>
          </p:cNvPr>
          <p:cNvSpPr>
            <a:spLocks noGrp="1"/>
          </p:cNvSpPr>
          <p:nvPr>
            <p:ph idx="1"/>
          </p:nvPr>
        </p:nvSpPr>
        <p:spPr>
          <a:xfrm>
            <a:off x="130629" y="163286"/>
            <a:ext cx="11941628" cy="6553200"/>
          </a:xfrm>
        </p:spPr>
        <p:txBody>
          <a:bodyPr>
            <a:normAutofit/>
          </a:bodyPr>
          <a:lstStyle/>
          <a:p>
            <a:pPr marL="0" indent="0">
              <a:buNone/>
            </a:pPr>
            <a:r>
              <a:rPr lang="en-ZA" sz="2200" b="1" dirty="0"/>
              <a:t>Disadvantages of product layout of machines:</a:t>
            </a:r>
          </a:p>
          <a:p>
            <a:r>
              <a:rPr lang="en-ZA" sz="2200" dirty="0"/>
              <a:t>Lack of flexibility (layout cannot easily be changed to another type of production).</a:t>
            </a:r>
          </a:p>
          <a:p>
            <a:r>
              <a:rPr lang="en-ZA" sz="2200" dirty="0"/>
              <a:t>Optimum use of equipment is not possible.</a:t>
            </a:r>
          </a:p>
          <a:p>
            <a:endParaRPr lang="en-ZA" sz="2200" dirty="0"/>
          </a:p>
        </p:txBody>
      </p:sp>
      <p:pic>
        <p:nvPicPr>
          <p:cNvPr id="5" name="Picture 4">
            <a:extLst>
              <a:ext uri="{FF2B5EF4-FFF2-40B4-BE49-F238E27FC236}">
                <a16:creationId xmlns:a16="http://schemas.microsoft.com/office/drawing/2014/main" id="{E185B8E5-5C57-4116-AFC2-33405339D6D9}"/>
              </a:ext>
            </a:extLst>
          </p:cNvPr>
          <p:cNvPicPr>
            <a:picLocks noChangeAspect="1"/>
          </p:cNvPicPr>
          <p:nvPr/>
        </p:nvPicPr>
        <p:blipFill rotWithShape="1">
          <a:blip r:embed="rId2">
            <a:extLst>
              <a:ext uri="{28A0092B-C50C-407E-A947-70E740481C1C}">
                <a14:useLocalDpi xmlns:a14="http://schemas.microsoft.com/office/drawing/2010/main" val="0"/>
              </a:ext>
            </a:extLst>
          </a:blip>
          <a:srcRect l="15117" t="42074" r="13795" b="9630"/>
          <a:stretch/>
        </p:blipFill>
        <p:spPr>
          <a:xfrm>
            <a:off x="3281680" y="1397329"/>
            <a:ext cx="5628640" cy="5319157"/>
          </a:xfrm>
          <a:prstGeom prst="rect">
            <a:avLst/>
          </a:prstGeom>
        </p:spPr>
      </p:pic>
    </p:spTree>
    <p:extLst>
      <p:ext uri="{BB962C8B-B14F-4D97-AF65-F5344CB8AC3E}">
        <p14:creationId xmlns:p14="http://schemas.microsoft.com/office/powerpoint/2010/main" val="2807460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D54F3-5278-4822-B9BD-BE3AEDC59DB1}"/>
              </a:ext>
            </a:extLst>
          </p:cNvPr>
          <p:cNvSpPr>
            <a:spLocks noGrp="1"/>
          </p:cNvSpPr>
          <p:nvPr>
            <p:ph idx="1"/>
          </p:nvPr>
        </p:nvSpPr>
        <p:spPr>
          <a:xfrm>
            <a:off x="152399" y="152400"/>
            <a:ext cx="11908971" cy="6520543"/>
          </a:xfrm>
        </p:spPr>
        <p:txBody>
          <a:bodyPr/>
          <a:lstStyle/>
          <a:p>
            <a:pPr marL="0" indent="0">
              <a:buNone/>
            </a:pPr>
            <a:r>
              <a:rPr lang="en-ZA" b="1" dirty="0">
                <a:effectLst>
                  <a:outerShdw blurRad="38100" dist="38100" dir="2700000" algn="tl">
                    <a:srgbClr val="000000">
                      <a:alpha val="43137"/>
                    </a:srgbClr>
                  </a:outerShdw>
                </a:effectLst>
              </a:rPr>
              <a:t>Process Layout</a:t>
            </a:r>
          </a:p>
          <a:p>
            <a:r>
              <a:rPr lang="en-ZA" sz="2200" dirty="0"/>
              <a:t>The process layout is based on the type of manufacturing process needed in the making of the product. The flow of material is interrupted and machines are grouped according to their type of operation. A product passes through different stages of production, which are carried out in different departments such as turning, machining, drilling and grinding departments.</a:t>
            </a:r>
          </a:p>
          <a:p>
            <a:pPr marL="0" indent="0">
              <a:buNone/>
            </a:pPr>
            <a:r>
              <a:rPr lang="en-ZA" sz="2200" b="1" dirty="0"/>
              <a:t>Advantages of the process layout of machines:</a:t>
            </a:r>
          </a:p>
          <a:p>
            <a:r>
              <a:rPr lang="en-ZA" sz="2200" dirty="0"/>
              <a:t>High machine utilisation because more than one product is manufactured.</a:t>
            </a:r>
          </a:p>
          <a:p>
            <a:r>
              <a:rPr lang="en-ZA" sz="2200" dirty="0"/>
              <a:t>Better supervision as a result of subdivision of processes.</a:t>
            </a:r>
          </a:p>
          <a:p>
            <a:r>
              <a:rPr lang="en-ZA" sz="2200" dirty="0"/>
              <a:t>Less interruption in flow of work when machines become defective.</a:t>
            </a:r>
          </a:p>
          <a:p>
            <a:r>
              <a:rPr lang="en-ZA" sz="2200" dirty="0"/>
              <a:t>Lower equipment cost, since one machine can produce more than one product.</a:t>
            </a:r>
          </a:p>
          <a:p>
            <a:r>
              <a:rPr lang="en-ZA" sz="2200" dirty="0"/>
              <a:t>Better control of total manufacturing cost.</a:t>
            </a:r>
          </a:p>
          <a:p>
            <a:r>
              <a:rPr lang="en-ZA" sz="2200" dirty="0"/>
              <a:t>Greater flexibility in the production process.</a:t>
            </a:r>
          </a:p>
          <a:p>
            <a:pPr marL="0" indent="0">
              <a:buNone/>
            </a:pPr>
            <a:endParaRPr lang="en-ZA" sz="2200" dirty="0"/>
          </a:p>
        </p:txBody>
      </p:sp>
    </p:spTree>
    <p:extLst>
      <p:ext uri="{BB962C8B-B14F-4D97-AF65-F5344CB8AC3E}">
        <p14:creationId xmlns:p14="http://schemas.microsoft.com/office/powerpoint/2010/main" val="882122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9C73DE-34C7-4205-8307-3E044B7B59D1}"/>
              </a:ext>
            </a:extLst>
          </p:cNvPr>
          <p:cNvSpPr>
            <a:spLocks noGrp="1"/>
          </p:cNvSpPr>
          <p:nvPr>
            <p:ph idx="1"/>
          </p:nvPr>
        </p:nvSpPr>
        <p:spPr>
          <a:xfrm>
            <a:off x="130629" y="163286"/>
            <a:ext cx="11919857" cy="6574971"/>
          </a:xfrm>
        </p:spPr>
        <p:txBody>
          <a:bodyPr>
            <a:normAutofit/>
          </a:bodyPr>
          <a:lstStyle/>
          <a:p>
            <a:pPr marL="0" indent="0">
              <a:buNone/>
            </a:pPr>
            <a:r>
              <a:rPr lang="en-ZA" sz="2200" b="1" dirty="0"/>
              <a:t>Disadvantage of process layout of machines are:</a:t>
            </a:r>
          </a:p>
          <a:p>
            <a:r>
              <a:rPr lang="en-ZA" sz="2200" dirty="0"/>
              <a:t>Production is not always continuous.</a:t>
            </a:r>
          </a:p>
          <a:p>
            <a:r>
              <a:rPr lang="en-ZA" sz="2200" dirty="0"/>
              <a:t>Transportation costs between process departments may be high.</a:t>
            </a:r>
          </a:p>
          <a:p>
            <a:r>
              <a:rPr lang="en-ZA" sz="2200" dirty="0"/>
              <a:t>Additional time is spent in testing and sorting as the product moves through the different departments.</a:t>
            </a:r>
          </a:p>
          <a:p>
            <a:r>
              <a:rPr lang="en-ZA" sz="2200" dirty="0"/>
              <a:t>Damage to fragile goods may result from extra handling.</a:t>
            </a:r>
          </a:p>
          <a:p>
            <a:endParaRPr lang="en-ZA" sz="2200" dirty="0"/>
          </a:p>
        </p:txBody>
      </p:sp>
      <p:pic>
        <p:nvPicPr>
          <p:cNvPr id="7" name="Picture 6">
            <a:extLst>
              <a:ext uri="{FF2B5EF4-FFF2-40B4-BE49-F238E27FC236}">
                <a16:creationId xmlns:a16="http://schemas.microsoft.com/office/drawing/2014/main" id="{E8509DE3-A99C-4090-9733-17BD451478CA}"/>
              </a:ext>
            </a:extLst>
          </p:cNvPr>
          <p:cNvPicPr>
            <a:picLocks noChangeAspect="1"/>
          </p:cNvPicPr>
          <p:nvPr/>
        </p:nvPicPr>
        <p:blipFill rotWithShape="1">
          <a:blip r:embed="rId2">
            <a:extLst>
              <a:ext uri="{28A0092B-C50C-407E-A947-70E740481C1C}">
                <a14:useLocalDpi xmlns:a14="http://schemas.microsoft.com/office/drawing/2010/main" val="0"/>
              </a:ext>
            </a:extLst>
          </a:blip>
          <a:srcRect l="6927" t="46667" r="20002" b="10853"/>
          <a:stretch/>
        </p:blipFill>
        <p:spPr>
          <a:xfrm>
            <a:off x="3326093" y="2711302"/>
            <a:ext cx="5009833" cy="3848986"/>
          </a:xfrm>
          <a:prstGeom prst="rect">
            <a:avLst/>
          </a:prstGeom>
        </p:spPr>
      </p:pic>
    </p:spTree>
    <p:extLst>
      <p:ext uri="{BB962C8B-B14F-4D97-AF65-F5344CB8AC3E}">
        <p14:creationId xmlns:p14="http://schemas.microsoft.com/office/powerpoint/2010/main" val="282998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9585-59E2-487B-A044-7E83D13A6DF7}"/>
              </a:ext>
            </a:extLst>
          </p:cNvPr>
          <p:cNvSpPr>
            <a:spLocks noGrp="1"/>
          </p:cNvSpPr>
          <p:nvPr>
            <p:ph type="title"/>
          </p:nvPr>
        </p:nvSpPr>
        <p:spPr>
          <a:xfrm>
            <a:off x="195943" y="119743"/>
            <a:ext cx="11157857" cy="936171"/>
          </a:xfrm>
        </p:spPr>
        <p:txBody>
          <a:bodyPr/>
          <a:lstStyle/>
          <a:p>
            <a:r>
              <a:rPr lang="en-ZA" b="1" dirty="0">
                <a:effectLst>
                  <a:outerShdw blurRad="38100" dist="38100" dir="2700000" algn="tl">
                    <a:srgbClr val="000000">
                      <a:alpha val="43137"/>
                    </a:srgbClr>
                  </a:outerShdw>
                </a:effectLst>
              </a:rPr>
              <a:t>Analysing the OHS Act and Regulations</a:t>
            </a:r>
          </a:p>
        </p:txBody>
      </p:sp>
      <p:sp>
        <p:nvSpPr>
          <p:cNvPr id="3" name="Content Placeholder 2">
            <a:extLst>
              <a:ext uri="{FF2B5EF4-FFF2-40B4-BE49-F238E27FC236}">
                <a16:creationId xmlns:a16="http://schemas.microsoft.com/office/drawing/2014/main" id="{C2C6D1F5-2949-4E0A-BA35-3D2613D3FA4D}"/>
              </a:ext>
            </a:extLst>
          </p:cNvPr>
          <p:cNvSpPr>
            <a:spLocks noGrp="1"/>
          </p:cNvSpPr>
          <p:nvPr>
            <p:ph idx="1"/>
          </p:nvPr>
        </p:nvSpPr>
        <p:spPr>
          <a:xfrm>
            <a:off x="195943" y="957943"/>
            <a:ext cx="11843657" cy="5780314"/>
          </a:xfrm>
        </p:spPr>
        <p:txBody>
          <a:bodyPr>
            <a:normAutofit/>
          </a:bodyPr>
          <a:lstStyle/>
          <a:p>
            <a:r>
              <a:rPr lang="en-ZA" sz="2200" dirty="0"/>
              <a:t>Occupational safety can be divided into two main categories, namely:</a:t>
            </a:r>
          </a:p>
          <a:p>
            <a:pPr>
              <a:buFont typeface="Wingdings" panose="05000000000000000000" pitchFamily="2" charset="2"/>
              <a:buChar char="ü"/>
            </a:pPr>
            <a:r>
              <a:rPr lang="en-ZA" sz="2200" dirty="0"/>
              <a:t> Conditions: the responsibility of the employer</a:t>
            </a:r>
          </a:p>
          <a:p>
            <a:pPr>
              <a:buFont typeface="Wingdings" panose="05000000000000000000" pitchFamily="2" charset="2"/>
              <a:buChar char="ü"/>
            </a:pPr>
            <a:r>
              <a:rPr lang="en-ZA" sz="2200" dirty="0"/>
              <a:t>Actions: the actions and the behaviour of the employee; in other words, you!</a:t>
            </a:r>
          </a:p>
          <a:p>
            <a:pPr marL="0" indent="0">
              <a:buNone/>
            </a:pPr>
            <a:r>
              <a:rPr lang="en-ZA" sz="2200" b="1" dirty="0"/>
              <a:t>Conditions:</a:t>
            </a:r>
          </a:p>
          <a:p>
            <a:r>
              <a:rPr lang="en-ZA" sz="2200" dirty="0"/>
              <a:t>These refer to, for example, the conditions of the workshop building, floor and grounds. The employer must see to it that the aforementioned areas are in a good condition and that workers report any substandard conditions.</a:t>
            </a:r>
          </a:p>
          <a:p>
            <a:pPr marL="0" indent="0">
              <a:buNone/>
            </a:pPr>
            <a:r>
              <a:rPr lang="en-ZA" sz="2200" b="1" dirty="0"/>
              <a:t>Actions</a:t>
            </a:r>
          </a:p>
          <a:p>
            <a:r>
              <a:rPr lang="en-ZA" sz="2200" dirty="0"/>
              <a:t>The actions referred to here are those of the workers. Irresponsible, unsafe or undisciplined actions can lead to accidents or disciplinary actions. You, as an employee, must make a point of finding out what is regarded as acceptable and safe behaviour and what is not. You must be safety-conscious at all times.</a:t>
            </a:r>
          </a:p>
          <a:p>
            <a:pPr marL="0" indent="0">
              <a:buNone/>
            </a:pPr>
            <a:endParaRPr lang="en-ZA" sz="2200" dirty="0"/>
          </a:p>
        </p:txBody>
      </p:sp>
    </p:spTree>
    <p:extLst>
      <p:ext uri="{BB962C8B-B14F-4D97-AF65-F5344CB8AC3E}">
        <p14:creationId xmlns:p14="http://schemas.microsoft.com/office/powerpoint/2010/main" val="368167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293B-4864-465A-B578-FD027BBA361B}"/>
              </a:ext>
            </a:extLst>
          </p:cNvPr>
          <p:cNvSpPr>
            <a:spLocks noGrp="1"/>
          </p:cNvSpPr>
          <p:nvPr>
            <p:ph type="title"/>
          </p:nvPr>
        </p:nvSpPr>
        <p:spPr>
          <a:xfrm>
            <a:off x="0" y="87087"/>
            <a:ext cx="11353800" cy="925284"/>
          </a:xfrm>
        </p:spPr>
        <p:txBody>
          <a:bodyPr/>
          <a:lstStyle/>
          <a:p>
            <a:r>
              <a:rPr lang="en-ZA" b="1" dirty="0">
                <a:effectLst>
                  <a:outerShdw blurRad="38100" dist="38100" dir="2700000" algn="tl">
                    <a:srgbClr val="000000">
                      <a:alpha val="43137"/>
                    </a:srgbClr>
                  </a:outerShdw>
                </a:effectLst>
              </a:rPr>
              <a:t>OHS Act</a:t>
            </a:r>
          </a:p>
        </p:txBody>
      </p:sp>
      <p:sp>
        <p:nvSpPr>
          <p:cNvPr id="3" name="Content Placeholder 2">
            <a:extLst>
              <a:ext uri="{FF2B5EF4-FFF2-40B4-BE49-F238E27FC236}">
                <a16:creationId xmlns:a16="http://schemas.microsoft.com/office/drawing/2014/main" id="{1878A44F-73C9-4CFE-AFC7-B1D43D86C874}"/>
              </a:ext>
            </a:extLst>
          </p:cNvPr>
          <p:cNvSpPr>
            <a:spLocks noGrp="1"/>
          </p:cNvSpPr>
          <p:nvPr>
            <p:ph idx="1"/>
          </p:nvPr>
        </p:nvSpPr>
        <p:spPr>
          <a:xfrm>
            <a:off x="1" y="870856"/>
            <a:ext cx="12192000" cy="5987144"/>
          </a:xfrm>
        </p:spPr>
        <p:txBody>
          <a:bodyPr>
            <a:normAutofit fontScale="92500" lnSpcReduction="10000"/>
          </a:bodyPr>
          <a:lstStyle/>
          <a:p>
            <a:r>
              <a:rPr lang="en-ZA" sz="2200" dirty="0"/>
              <a:t>The Occupational Health and Safety Act as amended, No 181 of 1993 prescribed responsibilities of employers and employees as follows:</a:t>
            </a:r>
          </a:p>
          <a:p>
            <a:pPr marL="0" indent="0">
              <a:buNone/>
            </a:pPr>
            <a:r>
              <a:rPr lang="en-ZA" b="1" dirty="0">
                <a:effectLst>
                  <a:outerShdw blurRad="38100" dist="38100" dir="2700000" algn="tl">
                    <a:srgbClr val="000000">
                      <a:alpha val="43137"/>
                    </a:srgbClr>
                  </a:outerShdw>
                </a:effectLst>
              </a:rPr>
              <a:t>General duties of employers to their employees</a:t>
            </a:r>
          </a:p>
          <a:p>
            <a:pPr marL="457200" indent="-457200">
              <a:buFont typeface="+mj-lt"/>
              <a:buAutoNum type="arabicPeriod"/>
            </a:pPr>
            <a:r>
              <a:rPr lang="en-ZA" sz="2200" dirty="0"/>
              <a:t>Every employer shall provide and maintain, as far as is reasonable practicable, a working environment that is safe and without risk to the health of his employees.</a:t>
            </a:r>
          </a:p>
          <a:p>
            <a:pPr marL="457200" indent="-457200">
              <a:buFont typeface="+mj-lt"/>
              <a:buAutoNum type="arabicPeriod"/>
            </a:pPr>
            <a:r>
              <a:rPr lang="en-ZA" sz="2200" dirty="0"/>
              <a:t>Without derogating from the generality of an employer’s duties under subsection (1), the matters to which those duties refer include in particular-</a:t>
            </a:r>
          </a:p>
          <a:p>
            <a:r>
              <a:rPr lang="en-ZA" sz="2200" dirty="0"/>
              <a:t>The provision and maintenance of systems of work, plant and machinery that, as far as is reasonably practicable, are safe and without risks to health;</a:t>
            </a:r>
          </a:p>
          <a:p>
            <a:r>
              <a:rPr lang="en-ZA" sz="2200" dirty="0"/>
              <a:t>Taking such steps as may be reasonably practicable to eliminate or mitigate any hazard or potential hazard to the safety or health of employees, before resorting to personal protective equipment;</a:t>
            </a:r>
          </a:p>
          <a:p>
            <a:r>
              <a:rPr lang="en-ZA" sz="2200" dirty="0"/>
              <a:t>Making arrangements for ensuring, as far as is reasonably practicable, the safety and absence of risks to health in connection with the production, processing, use, handling, storage or transport of articles or substances;</a:t>
            </a:r>
          </a:p>
          <a:p>
            <a:r>
              <a:rPr lang="en-ZA" sz="2200" dirty="0"/>
              <a:t>Establishing, as far as is reasonably practicable, what hazards to the health or safety of persons are attached to any work which is performed, any article or substance which is produced, processed, used, handled, stored or transported and any plant or machinery which is used in his business, and he shall, as far as is reasonably practicable, further establish what precautionary measures should be taken with respect to such work, article, substance, plant or machinery in order to protect the health and safety of persons, and he shall provide the necessary means to apply such precautionary measures;</a:t>
            </a:r>
          </a:p>
        </p:txBody>
      </p:sp>
    </p:spTree>
    <p:extLst>
      <p:ext uri="{BB962C8B-B14F-4D97-AF65-F5344CB8AC3E}">
        <p14:creationId xmlns:p14="http://schemas.microsoft.com/office/powerpoint/2010/main" val="2038328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F6DFC-835F-4AED-A3BC-56DDBCEF0B34}"/>
              </a:ext>
            </a:extLst>
          </p:cNvPr>
          <p:cNvSpPr>
            <a:spLocks noGrp="1"/>
          </p:cNvSpPr>
          <p:nvPr>
            <p:ph idx="1"/>
          </p:nvPr>
        </p:nvSpPr>
        <p:spPr>
          <a:xfrm>
            <a:off x="130629" y="174170"/>
            <a:ext cx="11952514" cy="6596743"/>
          </a:xfrm>
        </p:spPr>
        <p:txBody>
          <a:bodyPr>
            <a:normAutofit/>
          </a:bodyPr>
          <a:lstStyle/>
          <a:p>
            <a:r>
              <a:rPr lang="en-ZA" sz="2200" dirty="0"/>
              <a:t>Providing such information, instructions, training and supervision as may be necessary to ensure, as far as is reasonably practicable, the health and safety at work of his employees;</a:t>
            </a:r>
          </a:p>
          <a:p>
            <a:r>
              <a:rPr lang="en-ZA" sz="2200" dirty="0"/>
              <a:t>As far as is reasonably practicable, not permitting any employee to do any work or to produce, process, use, handle, store or transport any article or substance or to operate any plant or machinery, unless the precautionary measures contemplated in paragraph (b) and (d), or any other precautionary measures which may be prescribed, have been taken;</a:t>
            </a:r>
          </a:p>
          <a:p>
            <a:r>
              <a:rPr lang="en-ZA" sz="2200" dirty="0"/>
              <a:t>Taking all necessary measures to ensure that tire requirements of this Act are complied with by every person in his employment or on premises under his control where plant or machinery is used;</a:t>
            </a:r>
          </a:p>
          <a:p>
            <a:r>
              <a:rPr lang="en-ZA" sz="2200" dirty="0"/>
              <a:t>Enforcing such measures as may be necessary in the interest of health and safety;</a:t>
            </a:r>
          </a:p>
          <a:p>
            <a:r>
              <a:rPr lang="en-ZA" sz="2200" dirty="0"/>
              <a:t>Ensuring that work is performed and that plant or machinery is used under the general supervision of a person trained to understand the hazards associated with it and who have the authority to ensure that precautionary measures taken by the employer are implemented; and </a:t>
            </a:r>
          </a:p>
          <a:p>
            <a:r>
              <a:rPr lang="en-ZA" sz="2200" dirty="0"/>
              <a:t>Causing all employees to be informed regarding the scope of their authority as contemplated in section 37 (1) (b).</a:t>
            </a:r>
          </a:p>
          <a:p>
            <a:endParaRPr lang="en-ZA" sz="2200" dirty="0"/>
          </a:p>
          <a:p>
            <a:endParaRPr lang="en-ZA" sz="2200" dirty="0"/>
          </a:p>
        </p:txBody>
      </p:sp>
    </p:spTree>
    <p:extLst>
      <p:ext uri="{BB962C8B-B14F-4D97-AF65-F5344CB8AC3E}">
        <p14:creationId xmlns:p14="http://schemas.microsoft.com/office/powerpoint/2010/main" val="2134259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5A703-2F56-4575-A28F-E89E3232D63D}"/>
              </a:ext>
            </a:extLst>
          </p:cNvPr>
          <p:cNvSpPr>
            <a:spLocks noGrp="1"/>
          </p:cNvSpPr>
          <p:nvPr>
            <p:ph idx="1"/>
          </p:nvPr>
        </p:nvSpPr>
        <p:spPr>
          <a:xfrm>
            <a:off x="141513" y="185057"/>
            <a:ext cx="11952515" cy="6564086"/>
          </a:xfrm>
        </p:spPr>
        <p:txBody>
          <a:bodyPr/>
          <a:lstStyle/>
          <a:p>
            <a:pPr marL="0" indent="0">
              <a:buNone/>
            </a:pPr>
            <a:r>
              <a:rPr lang="en-ZA" b="1" dirty="0">
                <a:effectLst>
                  <a:outerShdw blurRad="38100" dist="38100" dir="2700000" algn="tl">
                    <a:srgbClr val="000000">
                      <a:alpha val="43137"/>
                    </a:srgbClr>
                  </a:outerShdw>
                </a:effectLst>
              </a:rPr>
              <a:t>Duty to inform</a:t>
            </a:r>
          </a:p>
          <a:p>
            <a:pPr marL="0" indent="0">
              <a:buNone/>
            </a:pPr>
            <a:r>
              <a:rPr lang="en-ZA" sz="2200" dirty="0"/>
              <a:t>Without derogating from any specific duty imposed on an employer by this Act, every employer shall-</a:t>
            </a:r>
          </a:p>
          <a:p>
            <a:r>
              <a:rPr lang="en-ZA" sz="2200" dirty="0"/>
              <a:t>As far as is reasonably practicable, cause every employee to be made conversant with the hazards to his health and safety attached to any work which he has to perform, any article or substance which he has to produce, process, use, handle, store or transport and any plant or machinery which he is required or permitted to use, as well as with the precautionary measures which should be taken and observed with respect to those hazards;</a:t>
            </a:r>
          </a:p>
          <a:p>
            <a:r>
              <a:rPr lang="en-ZA" sz="2200" dirty="0"/>
              <a:t>Inform the health and safety representatives concerned beforehand of inspections, investigations or formal inquiries of which he has been notified by an inspector, and of any application for exemption made by him in terms of section 40; and</a:t>
            </a:r>
          </a:p>
          <a:p>
            <a:r>
              <a:rPr lang="en-ZA" sz="2200" dirty="0"/>
              <a:t>Inform a health and safety representative as soon as reasonably practicable of the occurrence of an incident in the workplace or section of the workplace for which such representative has been designated.</a:t>
            </a:r>
          </a:p>
          <a:p>
            <a:endParaRPr lang="en-ZA" sz="2200" dirty="0"/>
          </a:p>
        </p:txBody>
      </p:sp>
    </p:spTree>
    <p:extLst>
      <p:ext uri="{BB962C8B-B14F-4D97-AF65-F5344CB8AC3E}">
        <p14:creationId xmlns:p14="http://schemas.microsoft.com/office/powerpoint/2010/main" val="267434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11541F-D778-48A8-BEC1-8C7062800985}"/>
              </a:ext>
            </a:extLst>
          </p:cNvPr>
          <p:cNvSpPr>
            <a:spLocks noGrp="1"/>
          </p:cNvSpPr>
          <p:nvPr>
            <p:ph idx="1"/>
          </p:nvPr>
        </p:nvSpPr>
        <p:spPr>
          <a:xfrm>
            <a:off x="97971" y="163286"/>
            <a:ext cx="11952515" cy="6564085"/>
          </a:xfrm>
        </p:spPr>
        <p:txBody>
          <a:bodyPr/>
          <a:lstStyle/>
          <a:p>
            <a:pPr marL="0" indent="0">
              <a:buNone/>
            </a:pPr>
            <a:r>
              <a:rPr lang="en-ZA" b="1" dirty="0">
                <a:effectLst>
                  <a:outerShdw blurRad="38100" dist="38100" dir="2700000" algn="tl">
                    <a:srgbClr val="000000">
                      <a:alpha val="43137"/>
                    </a:srgbClr>
                  </a:outerShdw>
                </a:effectLst>
              </a:rPr>
              <a:t>General duties of employees at work</a:t>
            </a:r>
          </a:p>
          <a:p>
            <a:pPr marL="0" indent="0">
              <a:buNone/>
            </a:pPr>
            <a:r>
              <a:rPr lang="en-ZA" sz="2200" dirty="0"/>
              <a:t>Every employee shall at work-</a:t>
            </a:r>
          </a:p>
          <a:p>
            <a:r>
              <a:rPr lang="en-ZA" sz="2200" dirty="0"/>
              <a:t>Take reasonable care for the health and safety of himself and of other persons who may be affected by his acts or omissions;</a:t>
            </a:r>
          </a:p>
          <a:p>
            <a:r>
              <a:rPr lang="en-ZA" sz="2200" dirty="0"/>
              <a:t>As regards any duty or requirement imposed on his employer or any other person by this Act, co-operate with such employer or person to enable that duty or requirement to be performed or complied with;</a:t>
            </a:r>
          </a:p>
          <a:p>
            <a:r>
              <a:rPr lang="en-ZA" sz="2200" dirty="0"/>
              <a:t>Carry out any lawful order given to him, and obey the health and safety rules and procedures laid down by his employer or by anyone authorized thereto by his employer, in the interest of health or safety;</a:t>
            </a:r>
          </a:p>
          <a:p>
            <a:r>
              <a:rPr lang="en-ZA" sz="2200" dirty="0"/>
              <a:t>If any situation which is unsafe or unhealthy comes to his attention, as soon as practicable report such situation to his employer or to the health and safety representative for his workplace or section thereof, as the case may be, who shall report it to the employer; and</a:t>
            </a:r>
          </a:p>
          <a:p>
            <a:r>
              <a:rPr lang="en-ZA" sz="2200" dirty="0"/>
              <a:t>If he is involved in any incident which may affect his health or which has caused an injury to himself, report such incident to his employer or to anyone authorized thereto by the employer, or to his health and safety representative, as soon as practicable but not later than the end of the particular shift during which the incident occurred, unless the circumstances were such that the reporting of the incident was not possible, in which case he shall report the incident as soon as practicable thereafter.</a:t>
            </a:r>
          </a:p>
          <a:p>
            <a:endParaRPr lang="en-ZA" sz="2200" dirty="0"/>
          </a:p>
          <a:p>
            <a:endParaRPr lang="en-ZA" sz="2200" dirty="0"/>
          </a:p>
        </p:txBody>
      </p:sp>
    </p:spTree>
    <p:extLst>
      <p:ext uri="{BB962C8B-B14F-4D97-AF65-F5344CB8AC3E}">
        <p14:creationId xmlns:p14="http://schemas.microsoft.com/office/powerpoint/2010/main" val="734501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F7DB0C-3D50-4C8B-A77F-A928D3BFADC5}"/>
              </a:ext>
            </a:extLst>
          </p:cNvPr>
          <p:cNvSpPr>
            <a:spLocks noGrp="1"/>
          </p:cNvSpPr>
          <p:nvPr>
            <p:ph idx="1"/>
          </p:nvPr>
        </p:nvSpPr>
        <p:spPr>
          <a:xfrm>
            <a:off x="195943" y="119743"/>
            <a:ext cx="11843657" cy="6607628"/>
          </a:xfrm>
        </p:spPr>
        <p:txBody>
          <a:bodyPr/>
          <a:lstStyle/>
          <a:p>
            <a:pPr marL="0" indent="0">
              <a:buNone/>
            </a:pPr>
            <a:r>
              <a:rPr lang="en-ZA" b="1" dirty="0">
                <a:effectLst>
                  <a:outerShdw blurRad="38100" dist="38100" dir="2700000" algn="tl">
                    <a:srgbClr val="000000">
                      <a:alpha val="43137"/>
                    </a:srgbClr>
                  </a:outerShdw>
                </a:effectLst>
              </a:rPr>
              <a:t>Duty not to interfere with, damage or misuse things</a:t>
            </a:r>
          </a:p>
          <a:p>
            <a:r>
              <a:rPr lang="en-ZA" sz="2200" dirty="0"/>
              <a:t>No person shall intentionally or recklessly interfere with, damage or misuse anything which is provided in the interest of health or safety.</a:t>
            </a:r>
          </a:p>
          <a:p>
            <a:endParaRPr lang="en-ZA" sz="2200" dirty="0"/>
          </a:p>
        </p:txBody>
      </p:sp>
    </p:spTree>
    <p:extLst>
      <p:ext uri="{BB962C8B-B14F-4D97-AF65-F5344CB8AC3E}">
        <p14:creationId xmlns:p14="http://schemas.microsoft.com/office/powerpoint/2010/main" val="197758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prstClr val="black"/>
                </a:solidFill>
              </a:rPr>
              <a:t>SELF – EVALUATING ACTIVITY </a:t>
            </a:r>
            <a:r>
              <a:rPr lang="en-US" b="1" dirty="0" smtClean="0">
                <a:solidFill>
                  <a:prstClr val="black"/>
                </a:solidFill>
              </a:rPr>
              <a:t>2</a:t>
            </a:r>
            <a:endParaRPr lang="en-US" dirty="0"/>
          </a:p>
        </p:txBody>
      </p:sp>
      <p:sp>
        <p:nvSpPr>
          <p:cNvPr id="3" name="Content Placeholder 2"/>
          <p:cNvSpPr>
            <a:spLocks noGrp="1"/>
          </p:cNvSpPr>
          <p:nvPr>
            <p:ph idx="1"/>
          </p:nvPr>
        </p:nvSpPr>
        <p:spPr/>
        <p:txBody>
          <a:bodyPr/>
          <a:lstStyle/>
          <a:p>
            <a:pPr marL="0" lvl="0" indent="0">
              <a:buNone/>
            </a:pPr>
            <a:r>
              <a:rPr lang="en-ZA" sz="2200" dirty="0" smtClean="0">
                <a:solidFill>
                  <a:prstClr val="black"/>
                </a:solidFill>
              </a:rPr>
              <a:t>1. </a:t>
            </a:r>
            <a:r>
              <a:rPr lang="en-ZA" sz="2200" dirty="0">
                <a:solidFill>
                  <a:prstClr val="black"/>
                </a:solidFill>
              </a:rPr>
              <a:t>Arc Welding Equipment</a:t>
            </a:r>
          </a:p>
          <a:p>
            <a:pPr marL="0" lvl="0" indent="0">
              <a:buNone/>
            </a:pPr>
            <a:r>
              <a:rPr lang="en-ZA" sz="2200" dirty="0" smtClean="0">
                <a:solidFill>
                  <a:prstClr val="black"/>
                </a:solidFill>
              </a:rPr>
              <a:t>2. </a:t>
            </a:r>
            <a:r>
              <a:rPr lang="en-ZA" sz="2200" dirty="0">
                <a:solidFill>
                  <a:prstClr val="black"/>
                </a:solidFill>
              </a:rPr>
              <a:t>Gas Welding Equipment</a:t>
            </a:r>
          </a:p>
          <a:p>
            <a:pPr marL="0" lvl="0" indent="0">
              <a:buNone/>
            </a:pPr>
            <a:r>
              <a:rPr lang="en-ZA" sz="2200" dirty="0" smtClean="0">
                <a:solidFill>
                  <a:prstClr val="black"/>
                </a:solidFill>
              </a:rPr>
              <a:t>3. </a:t>
            </a:r>
            <a:r>
              <a:rPr lang="en-ZA" sz="2200" dirty="0">
                <a:solidFill>
                  <a:prstClr val="black"/>
                </a:solidFill>
              </a:rPr>
              <a:t>Handling of Gas Cylinders</a:t>
            </a:r>
          </a:p>
          <a:p>
            <a:pPr marL="0" lvl="0" indent="0">
              <a:buNone/>
            </a:pPr>
            <a:r>
              <a:rPr lang="en-ZA" sz="2200" dirty="0" smtClean="0">
                <a:solidFill>
                  <a:prstClr val="black"/>
                </a:solidFill>
              </a:rPr>
              <a:t>4. </a:t>
            </a:r>
            <a:r>
              <a:rPr lang="en-ZA" sz="2200" dirty="0">
                <a:solidFill>
                  <a:prstClr val="black"/>
                </a:solidFill>
              </a:rPr>
              <a:t>Although everyone in a workshop must practise safety and safety is everybody’s responsibility, the OHS Act (Occupational Health and Safety Act, No. 85 of 1993) prescribes specific responsibilities of the employer and employee.</a:t>
            </a:r>
          </a:p>
          <a:p>
            <a:pPr marL="0" lvl="0" indent="0">
              <a:buNone/>
            </a:pPr>
            <a:r>
              <a:rPr lang="en-ZA" sz="2200" dirty="0" smtClean="0">
                <a:solidFill>
                  <a:prstClr val="black"/>
                </a:solidFill>
              </a:rPr>
              <a:t>5. </a:t>
            </a:r>
            <a:r>
              <a:rPr lang="en-ZA" sz="2200" dirty="0">
                <a:solidFill>
                  <a:prstClr val="black"/>
                </a:solidFill>
              </a:rPr>
              <a:t>Describe the employer’s responsibilities. </a:t>
            </a:r>
          </a:p>
          <a:p>
            <a:pPr marL="0" lvl="0" indent="0">
              <a:buNone/>
            </a:pPr>
            <a:r>
              <a:rPr lang="en-ZA" sz="2200" dirty="0">
                <a:solidFill>
                  <a:prstClr val="black"/>
                </a:solidFill>
              </a:rPr>
              <a:t>6</a:t>
            </a:r>
            <a:r>
              <a:rPr lang="en-ZA" sz="2200" dirty="0" smtClean="0">
                <a:solidFill>
                  <a:prstClr val="black"/>
                </a:solidFill>
              </a:rPr>
              <a:t>. </a:t>
            </a:r>
            <a:r>
              <a:rPr lang="en-ZA" sz="2200" dirty="0">
                <a:solidFill>
                  <a:prstClr val="black"/>
                </a:solidFill>
              </a:rPr>
              <a:t>Describe the employees’ responsibility.</a:t>
            </a:r>
            <a:endParaRPr lang="en-ZA" sz="2200" dirty="0">
              <a:solidFill>
                <a:prstClr val="black"/>
              </a:solidFill>
            </a:endParaRPr>
          </a:p>
        </p:txBody>
      </p:sp>
    </p:spTree>
    <p:extLst>
      <p:ext uri="{BB962C8B-B14F-4D97-AF65-F5344CB8AC3E}">
        <p14:creationId xmlns:p14="http://schemas.microsoft.com/office/powerpoint/2010/main" val="264588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DAE3-0203-4DF1-8C78-91BF93D7D0E3}"/>
              </a:ext>
            </a:extLst>
          </p:cNvPr>
          <p:cNvSpPr>
            <a:spLocks noGrp="1"/>
          </p:cNvSpPr>
          <p:nvPr>
            <p:ph type="title"/>
          </p:nvPr>
        </p:nvSpPr>
        <p:spPr>
          <a:xfrm>
            <a:off x="111760" y="111761"/>
            <a:ext cx="11242040" cy="711199"/>
          </a:xfrm>
        </p:spPr>
        <p:txBody>
          <a:bodyPr/>
          <a:lstStyle/>
          <a:p>
            <a:r>
              <a:rPr lang="en-ZA" b="1" dirty="0">
                <a:effectLst>
                  <a:outerShdw blurRad="38100" dist="38100" dir="2700000" algn="tl">
                    <a:srgbClr val="000000">
                      <a:alpha val="43137"/>
                    </a:srgbClr>
                  </a:outerShdw>
                </a:effectLst>
              </a:rPr>
              <a:t>Joining Equipment </a:t>
            </a:r>
          </a:p>
        </p:txBody>
      </p:sp>
      <p:sp>
        <p:nvSpPr>
          <p:cNvPr id="3" name="Content Placeholder 2">
            <a:extLst>
              <a:ext uri="{FF2B5EF4-FFF2-40B4-BE49-F238E27FC236}">
                <a16:creationId xmlns:a16="http://schemas.microsoft.com/office/drawing/2014/main" id="{23069EA4-5138-4F31-96B4-05A87D030712}"/>
              </a:ext>
            </a:extLst>
          </p:cNvPr>
          <p:cNvSpPr>
            <a:spLocks noGrp="1"/>
          </p:cNvSpPr>
          <p:nvPr>
            <p:ph idx="1"/>
          </p:nvPr>
        </p:nvSpPr>
        <p:spPr>
          <a:xfrm>
            <a:off x="111760" y="894080"/>
            <a:ext cx="11927840" cy="5852159"/>
          </a:xfrm>
        </p:spPr>
        <p:txBody>
          <a:bodyPr>
            <a:normAutofit/>
          </a:bodyPr>
          <a:lstStyle/>
          <a:p>
            <a:pPr marL="0" indent="0">
              <a:buNone/>
            </a:pPr>
            <a:endParaRPr lang="en-ZA" sz="2200" b="1" dirty="0" smtClean="0"/>
          </a:p>
          <a:p>
            <a:pPr marL="0" indent="0">
              <a:buNone/>
            </a:pPr>
            <a:r>
              <a:rPr lang="en-ZA" sz="2200" b="1" dirty="0" smtClean="0"/>
              <a:t>IMPORTANT</a:t>
            </a:r>
            <a:endParaRPr lang="en-ZA" sz="2200" b="1" dirty="0"/>
          </a:p>
          <a:p>
            <a:pPr marL="0" indent="0">
              <a:buNone/>
            </a:pPr>
            <a:r>
              <a:rPr lang="en-ZA" sz="2200" b="1" dirty="0" smtClean="0"/>
              <a:t>Welding </a:t>
            </a:r>
            <a:r>
              <a:rPr lang="en-ZA" sz="2200" b="1" dirty="0"/>
              <a:t>or flame cutting operations may not be undertaken, unless:</a:t>
            </a:r>
          </a:p>
          <a:p>
            <a:r>
              <a:rPr lang="en-ZA" sz="2200" dirty="0"/>
              <a:t>An operator has been instructed on how to use the equipment safely;</a:t>
            </a:r>
          </a:p>
          <a:p>
            <a:r>
              <a:rPr lang="en-ZA" sz="2200" dirty="0"/>
              <a:t>A workplace is effectively partitioned off; and </a:t>
            </a:r>
          </a:p>
          <a:p>
            <a:r>
              <a:rPr lang="en-ZA" sz="2200" dirty="0"/>
              <a:t>An operator uses protective equipment.</a:t>
            </a:r>
          </a:p>
          <a:p>
            <a:pPr marL="0" indent="0">
              <a:buNone/>
            </a:pPr>
            <a:r>
              <a:rPr lang="en-ZA" sz="2200" dirty="0"/>
              <a:t>Where ‘hot work’ is done outside the designated workplace, the employer should obey fire precautions.</a:t>
            </a:r>
          </a:p>
          <a:p>
            <a:pPr marL="0" indent="0">
              <a:buNone/>
            </a:pPr>
            <a:endParaRPr lang="en-ZA" sz="2200" dirty="0"/>
          </a:p>
        </p:txBody>
      </p:sp>
    </p:spTree>
    <p:extLst>
      <p:ext uri="{BB962C8B-B14F-4D97-AF65-F5344CB8AC3E}">
        <p14:creationId xmlns:p14="http://schemas.microsoft.com/office/powerpoint/2010/main" val="260830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60F1-C3E5-4584-8B14-6D943C342B3E}"/>
              </a:ext>
            </a:extLst>
          </p:cNvPr>
          <p:cNvSpPr>
            <a:spLocks noGrp="1"/>
          </p:cNvSpPr>
          <p:nvPr>
            <p:ph type="title"/>
          </p:nvPr>
        </p:nvSpPr>
        <p:spPr>
          <a:xfrm>
            <a:off x="91440" y="111761"/>
            <a:ext cx="11262360" cy="731519"/>
          </a:xfrm>
        </p:spPr>
        <p:txBody>
          <a:bodyPr/>
          <a:lstStyle/>
          <a:p>
            <a:r>
              <a:rPr lang="en-ZA" b="1" dirty="0">
                <a:effectLst>
                  <a:outerShdw blurRad="38100" dist="38100" dir="2700000" algn="tl">
                    <a:srgbClr val="000000">
                      <a:alpha val="43137"/>
                    </a:srgbClr>
                  </a:outerShdw>
                </a:effectLst>
              </a:rPr>
              <a:t>Arc Welding Equipment</a:t>
            </a:r>
          </a:p>
        </p:txBody>
      </p:sp>
      <p:sp>
        <p:nvSpPr>
          <p:cNvPr id="3" name="Content Placeholder 2">
            <a:extLst>
              <a:ext uri="{FF2B5EF4-FFF2-40B4-BE49-F238E27FC236}">
                <a16:creationId xmlns:a16="http://schemas.microsoft.com/office/drawing/2014/main" id="{ED8E5DBB-5732-4925-946E-59453D83A5ED}"/>
              </a:ext>
            </a:extLst>
          </p:cNvPr>
          <p:cNvSpPr>
            <a:spLocks noGrp="1"/>
          </p:cNvSpPr>
          <p:nvPr>
            <p:ph idx="1"/>
          </p:nvPr>
        </p:nvSpPr>
        <p:spPr>
          <a:xfrm>
            <a:off x="91440" y="741680"/>
            <a:ext cx="11938000" cy="6004559"/>
          </a:xfrm>
        </p:spPr>
        <p:txBody>
          <a:bodyPr>
            <a:normAutofit lnSpcReduction="10000"/>
          </a:bodyPr>
          <a:lstStyle/>
          <a:p>
            <a:pPr marL="0" indent="0">
              <a:buNone/>
            </a:pPr>
            <a:r>
              <a:rPr lang="en-ZA" sz="2200" b="1" dirty="0"/>
              <a:t>Observe the following safety precautions when using arc welding equipment:</a:t>
            </a:r>
          </a:p>
          <a:p>
            <a:r>
              <a:rPr lang="en-ZA" sz="2200" dirty="0"/>
              <a:t>Wear approved PPE to shield the skin from the arc rays.</a:t>
            </a:r>
          </a:p>
          <a:p>
            <a:r>
              <a:rPr lang="en-ZA" sz="2200" dirty="0"/>
              <a:t>Wear PPE that is fire-resistance to protect the welder against sparks. Never wear clothes made from synthetic material when welding.</a:t>
            </a:r>
          </a:p>
          <a:p>
            <a:r>
              <a:rPr lang="en-ZA" sz="2200" dirty="0"/>
              <a:t>Use completely insulated electrode holders.</a:t>
            </a:r>
          </a:p>
          <a:p>
            <a:r>
              <a:rPr lang="en-ZA" sz="2200" dirty="0"/>
              <a:t>At no time strike an arc without protecting your eyes with a helmet or welding shield.</a:t>
            </a:r>
          </a:p>
          <a:p>
            <a:r>
              <a:rPr lang="en-ZA" sz="2200" dirty="0"/>
              <a:t>Always wear safety goggles to protect your eyes from particles of metal and chips of slag.</a:t>
            </a:r>
          </a:p>
          <a:p>
            <a:r>
              <a:rPr lang="en-ZA" sz="2200" dirty="0"/>
              <a:t>Stand and work only in dry surroundings. Always keep your hands and clothing dry.</a:t>
            </a:r>
          </a:p>
          <a:p>
            <a:r>
              <a:rPr lang="en-ZA" sz="2200" dirty="0"/>
              <a:t>Remove all combustible materials from the welding area and keep a fire extinguisher in close proximity.</a:t>
            </a:r>
          </a:p>
          <a:p>
            <a:r>
              <a:rPr lang="en-ZA" sz="2200" dirty="0"/>
              <a:t>In case of a fire, unplug the welding machine before attempting to put out the fire using a fire extinguisher.</a:t>
            </a:r>
          </a:p>
          <a:p>
            <a:r>
              <a:rPr lang="en-ZA" sz="2200" dirty="0"/>
              <a:t>Inspect the equipment regularly. Do not use the welding machine if its electrode holder, earth clamp or connectors are loose or the insulation on any part show signs of wear.</a:t>
            </a:r>
          </a:p>
          <a:p>
            <a:r>
              <a:rPr lang="en-ZA" sz="2200" dirty="0"/>
              <a:t>Report any frayed wires.</a:t>
            </a:r>
          </a:p>
          <a:p>
            <a:r>
              <a:rPr lang="en-ZA" sz="2200" dirty="0"/>
              <a:t>Wear leather spats and safety boots when welding.</a:t>
            </a:r>
          </a:p>
          <a:p>
            <a:endParaRPr lang="en-ZA" sz="2200" dirty="0"/>
          </a:p>
        </p:txBody>
      </p:sp>
    </p:spTree>
    <p:extLst>
      <p:ext uri="{BB962C8B-B14F-4D97-AF65-F5344CB8AC3E}">
        <p14:creationId xmlns:p14="http://schemas.microsoft.com/office/powerpoint/2010/main" val="128198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CA4C88-D002-4561-B97B-4858C30A9071}"/>
              </a:ext>
            </a:extLst>
          </p:cNvPr>
          <p:cNvSpPr>
            <a:spLocks noGrp="1"/>
          </p:cNvSpPr>
          <p:nvPr>
            <p:ph idx="1"/>
          </p:nvPr>
        </p:nvSpPr>
        <p:spPr>
          <a:xfrm>
            <a:off x="152400" y="174170"/>
            <a:ext cx="11887200" cy="6607629"/>
          </a:xfrm>
        </p:spPr>
        <p:txBody>
          <a:bodyPr>
            <a:normAutofit/>
          </a:bodyPr>
          <a:lstStyle/>
          <a:p>
            <a:r>
              <a:rPr lang="en-ZA" sz="2200" dirty="0"/>
              <a:t>Ensure that the ventilation of the work area is such that the operator is working in clean, fresh air at all times. Use a portable fan for extra ventilation when working on galvanised or zinc-coated steel, as these give off poisonous fumes. Welding workshops must have an extractor fan system.</a:t>
            </a:r>
          </a:p>
          <a:p>
            <a:r>
              <a:rPr lang="en-ZA" sz="2200" dirty="0"/>
              <a:t>Use tongs and pliers, not your hands, to grasp hot metal that has been welded. Switch off the welder and disconnect it from its power source whenever you leave it unattended and whenever you are cleaning, inspecting or servicing and repairing it.</a:t>
            </a:r>
          </a:p>
          <a:p>
            <a:endParaRPr lang="en-ZA" sz="2200" dirty="0"/>
          </a:p>
        </p:txBody>
      </p:sp>
      <p:pic>
        <p:nvPicPr>
          <p:cNvPr id="5" name="Picture 4">
            <a:extLst>
              <a:ext uri="{FF2B5EF4-FFF2-40B4-BE49-F238E27FC236}">
                <a16:creationId xmlns:a16="http://schemas.microsoft.com/office/drawing/2014/main" id="{D654E593-238A-4F42-9A73-4773C9C4DC30}"/>
              </a:ext>
            </a:extLst>
          </p:cNvPr>
          <p:cNvPicPr>
            <a:picLocks noChangeAspect="1"/>
          </p:cNvPicPr>
          <p:nvPr/>
        </p:nvPicPr>
        <p:blipFill rotWithShape="1">
          <a:blip r:embed="rId2">
            <a:extLst>
              <a:ext uri="{28A0092B-C50C-407E-A947-70E740481C1C}">
                <a14:useLocalDpi xmlns:a14="http://schemas.microsoft.com/office/drawing/2010/main" val="0"/>
              </a:ext>
            </a:extLst>
          </a:blip>
          <a:srcRect l="10251" r="11930" b="73175"/>
          <a:stretch/>
        </p:blipFill>
        <p:spPr>
          <a:xfrm>
            <a:off x="2351314" y="2296886"/>
            <a:ext cx="7489371" cy="4114800"/>
          </a:xfrm>
          <a:prstGeom prst="rect">
            <a:avLst/>
          </a:prstGeom>
        </p:spPr>
      </p:pic>
    </p:spTree>
    <p:extLst>
      <p:ext uri="{BB962C8B-B14F-4D97-AF65-F5344CB8AC3E}">
        <p14:creationId xmlns:p14="http://schemas.microsoft.com/office/powerpoint/2010/main" val="273708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7E6A-B8D1-46F3-B743-BF94FC8F5474}"/>
              </a:ext>
            </a:extLst>
          </p:cNvPr>
          <p:cNvSpPr>
            <a:spLocks noGrp="1"/>
          </p:cNvSpPr>
          <p:nvPr>
            <p:ph type="title"/>
          </p:nvPr>
        </p:nvSpPr>
        <p:spPr>
          <a:xfrm>
            <a:off x="152400" y="152401"/>
            <a:ext cx="11201400" cy="1077685"/>
          </a:xfrm>
        </p:spPr>
        <p:txBody>
          <a:bodyPr/>
          <a:lstStyle/>
          <a:p>
            <a:r>
              <a:rPr lang="en-ZA" b="1" dirty="0">
                <a:effectLst>
                  <a:outerShdw blurRad="38100" dist="38100" dir="2700000" algn="tl">
                    <a:srgbClr val="000000">
                      <a:alpha val="43137"/>
                    </a:srgbClr>
                  </a:outerShdw>
                </a:effectLst>
              </a:rPr>
              <a:t>Gas Welding Equipment </a:t>
            </a:r>
          </a:p>
        </p:txBody>
      </p:sp>
      <p:sp>
        <p:nvSpPr>
          <p:cNvPr id="3" name="Content Placeholder 2">
            <a:extLst>
              <a:ext uri="{FF2B5EF4-FFF2-40B4-BE49-F238E27FC236}">
                <a16:creationId xmlns:a16="http://schemas.microsoft.com/office/drawing/2014/main" id="{BC3E4570-3D82-44B9-A847-21A8C24AF378}"/>
              </a:ext>
            </a:extLst>
          </p:cNvPr>
          <p:cNvSpPr>
            <a:spLocks noGrp="1"/>
          </p:cNvSpPr>
          <p:nvPr>
            <p:ph idx="1"/>
          </p:nvPr>
        </p:nvSpPr>
        <p:spPr>
          <a:xfrm>
            <a:off x="152400" y="1012372"/>
            <a:ext cx="11898086" cy="5693228"/>
          </a:xfrm>
        </p:spPr>
        <p:txBody>
          <a:bodyPr>
            <a:normAutofit/>
          </a:bodyPr>
          <a:lstStyle/>
          <a:p>
            <a:pPr marL="0" indent="0">
              <a:buNone/>
            </a:pPr>
            <a:r>
              <a:rPr lang="en-ZA" sz="2200" b="1" dirty="0"/>
              <a:t>Observe the following safety precautions when using gas welding equipment:</a:t>
            </a:r>
          </a:p>
          <a:p>
            <a:r>
              <a:rPr lang="en-ZA" sz="2200" dirty="0"/>
              <a:t>Always store, transport and use oxygen and acetylene cylinders in an upright position.</a:t>
            </a:r>
          </a:p>
          <a:p>
            <a:r>
              <a:rPr lang="en-ZA" sz="2200" dirty="0"/>
              <a:t>Ensure that cylinders are stored upright and chained securely.</a:t>
            </a:r>
          </a:p>
          <a:p>
            <a:r>
              <a:rPr lang="en-ZA" sz="2200" dirty="0"/>
              <a:t>Avoid oil and grease from coming into contact with oxygen cylinders, valves, regulators, fittings and gauges.</a:t>
            </a:r>
          </a:p>
          <a:p>
            <a:r>
              <a:rPr lang="en-ZA" sz="2200" dirty="0"/>
              <a:t>Stand to the side (not in front) of the cylinder nozzles when opening the valves.</a:t>
            </a:r>
          </a:p>
          <a:p>
            <a:r>
              <a:rPr lang="en-ZA" sz="2200" dirty="0"/>
              <a:t>Ensure that you open the gas valves very slowly, and never open the acetylene valve more than half a turn. The reason for this is that should something go wrong, the valve can be closed quickly to avoid an explosion or fire. Remember, acetylene is highly flammable.</a:t>
            </a:r>
          </a:p>
          <a:p>
            <a:r>
              <a:rPr lang="en-ZA" sz="2200" dirty="0"/>
              <a:t>Always leave the acetylene cylinder’s spindle key in place so that the valve can be closed quickly in case of an emergency.</a:t>
            </a:r>
          </a:p>
          <a:p>
            <a:r>
              <a:rPr lang="en-ZA" sz="2200" dirty="0"/>
              <a:t>Never light the torch with a match or a gas lighter; always use a spark (tri-flint) lighter. The spark lighter gives off sparks, while matches and gas lighters give continuous flames. Gas lighters are highly explosive.</a:t>
            </a:r>
          </a:p>
          <a:p>
            <a:endParaRPr lang="en-ZA" sz="2200" dirty="0"/>
          </a:p>
        </p:txBody>
      </p:sp>
    </p:spTree>
    <p:extLst>
      <p:ext uri="{BB962C8B-B14F-4D97-AF65-F5344CB8AC3E}">
        <p14:creationId xmlns:p14="http://schemas.microsoft.com/office/powerpoint/2010/main" val="3614531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CB1EF1-1A6A-4ED9-A2C9-15BFCB1658FC}"/>
              </a:ext>
            </a:extLst>
          </p:cNvPr>
          <p:cNvSpPr>
            <a:spLocks noGrp="1"/>
          </p:cNvSpPr>
          <p:nvPr>
            <p:ph idx="1"/>
          </p:nvPr>
        </p:nvSpPr>
        <p:spPr>
          <a:xfrm>
            <a:off x="185057" y="152400"/>
            <a:ext cx="11854543" cy="6509657"/>
          </a:xfrm>
        </p:spPr>
        <p:txBody>
          <a:bodyPr>
            <a:normAutofit/>
          </a:bodyPr>
          <a:lstStyle/>
          <a:p>
            <a:r>
              <a:rPr lang="en-ZA" sz="2200" dirty="0"/>
              <a:t>Acetylene has a distinctive foul or garlic odour. Upon smelling the odour, shut down the set immediately and attempt to find the leak using a special leak-testing solution.</a:t>
            </a:r>
          </a:p>
          <a:p>
            <a:r>
              <a:rPr lang="en-ZA" sz="2200" dirty="0"/>
              <a:t>Open flames are very dangerous when working with gas.</a:t>
            </a:r>
          </a:p>
          <a:p>
            <a:r>
              <a:rPr lang="en-ZA" sz="2200" dirty="0"/>
              <a:t>Ensure that all valves are shut correctly before putting down the torch.</a:t>
            </a:r>
          </a:p>
          <a:p>
            <a:r>
              <a:rPr lang="en-ZA" sz="2200" dirty="0"/>
              <a:t>Hold hoses together with special C-clamps that enable easy splitting of hoses in case of fire.</a:t>
            </a:r>
          </a:p>
          <a:p>
            <a:r>
              <a:rPr lang="en-ZA" sz="2200" dirty="0"/>
              <a:t>Ensure that all valves are correctly closed and pressure relieved and gases purged from the lines when shutting down.</a:t>
            </a:r>
          </a:p>
          <a:p>
            <a:endParaRPr lang="en-ZA" sz="2200" dirty="0"/>
          </a:p>
        </p:txBody>
      </p:sp>
      <p:pic>
        <p:nvPicPr>
          <p:cNvPr id="5" name="Picture 4">
            <a:extLst>
              <a:ext uri="{FF2B5EF4-FFF2-40B4-BE49-F238E27FC236}">
                <a16:creationId xmlns:a16="http://schemas.microsoft.com/office/drawing/2014/main" id="{7E2083D4-B3B8-49C1-8431-3208B85E1C5D}"/>
              </a:ext>
            </a:extLst>
          </p:cNvPr>
          <p:cNvPicPr>
            <a:picLocks noChangeAspect="1"/>
          </p:cNvPicPr>
          <p:nvPr/>
        </p:nvPicPr>
        <p:blipFill rotWithShape="1">
          <a:blip r:embed="rId2">
            <a:extLst>
              <a:ext uri="{28A0092B-C50C-407E-A947-70E740481C1C}">
                <a14:useLocalDpi xmlns:a14="http://schemas.microsoft.com/office/drawing/2010/main" val="0"/>
              </a:ext>
            </a:extLst>
          </a:blip>
          <a:srcRect l="7966" r="16372" b="66296"/>
          <a:stretch/>
        </p:blipFill>
        <p:spPr>
          <a:xfrm>
            <a:off x="3642360" y="2641600"/>
            <a:ext cx="6852920" cy="4216400"/>
          </a:xfrm>
          <a:prstGeom prst="rect">
            <a:avLst/>
          </a:prstGeom>
        </p:spPr>
      </p:pic>
    </p:spTree>
    <p:extLst>
      <p:ext uri="{BB962C8B-B14F-4D97-AF65-F5344CB8AC3E}">
        <p14:creationId xmlns:p14="http://schemas.microsoft.com/office/powerpoint/2010/main" val="407083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061EF-FD5E-4584-8EC7-3276A4731C3B}"/>
              </a:ext>
            </a:extLst>
          </p:cNvPr>
          <p:cNvSpPr>
            <a:spLocks noGrp="1"/>
          </p:cNvSpPr>
          <p:nvPr>
            <p:ph idx="1"/>
          </p:nvPr>
        </p:nvSpPr>
        <p:spPr>
          <a:xfrm>
            <a:off x="206829" y="239486"/>
            <a:ext cx="11800114" cy="6498771"/>
          </a:xfrm>
        </p:spPr>
        <p:txBody>
          <a:bodyPr/>
          <a:lstStyle/>
          <a:p>
            <a:pPr marL="0" indent="0">
              <a:buNone/>
            </a:pPr>
            <a:r>
              <a:rPr lang="en-ZA" b="1" dirty="0">
                <a:effectLst>
                  <a:outerShdw blurRad="38100" dist="38100" dir="2700000" algn="tl">
                    <a:srgbClr val="000000">
                      <a:alpha val="43137"/>
                    </a:srgbClr>
                  </a:outerShdw>
                </a:effectLst>
              </a:rPr>
              <a:t>Safety precautions when handling cylinders</a:t>
            </a:r>
          </a:p>
          <a:p>
            <a:pPr marL="0" indent="0">
              <a:buNone/>
            </a:pPr>
            <a:r>
              <a:rPr lang="en-ZA" sz="2200" b="1" dirty="0"/>
              <a:t>The following safety precautions must be observed when handling gas cylinders:</a:t>
            </a:r>
          </a:p>
          <a:p>
            <a:r>
              <a:rPr lang="en-ZA" sz="2200" dirty="0"/>
              <a:t>No portable gas container should be used, filled, handled, modified, repaired or inspected in any way other than in compliance with standards set by the South African Bureau of Standards (SABS).</a:t>
            </a:r>
          </a:p>
          <a:p>
            <a:r>
              <a:rPr lang="en-ZA" sz="2200" dirty="0"/>
              <a:t>Never stack cylinders on top of one another, as this would cause the cylinders to be put under huge pressure.</a:t>
            </a:r>
          </a:p>
          <a:p>
            <a:r>
              <a:rPr lang="en-ZA" sz="2200" dirty="0"/>
              <a:t>Do not bang or work on cylinders. Leave this to the specialists.</a:t>
            </a:r>
          </a:p>
          <a:p>
            <a:r>
              <a:rPr lang="en-ZA" sz="2200" dirty="0"/>
              <a:t>Never allow cylinders to fall. For this reason, valve guards should always be installed around cylinder valves. If a cylinder falls and a valve breaks off, it could cause a cylinder to rocket, causing havoc.</a:t>
            </a:r>
          </a:p>
          <a:p>
            <a:r>
              <a:rPr lang="en-ZA" sz="2200" dirty="0"/>
              <a:t>Do not allow oil or grease to come into contact with oxygen fittings, as this forms a flammable mixture.</a:t>
            </a:r>
          </a:p>
          <a:p>
            <a:endParaRPr lang="en-ZA" sz="2200" dirty="0"/>
          </a:p>
        </p:txBody>
      </p:sp>
    </p:spTree>
    <p:extLst>
      <p:ext uri="{BB962C8B-B14F-4D97-AF65-F5344CB8AC3E}">
        <p14:creationId xmlns:p14="http://schemas.microsoft.com/office/powerpoint/2010/main" val="287902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7DCEEA-C070-42D6-8342-838B7CE707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913" t="59905" r="4317" b="6036"/>
          <a:stretch/>
        </p:blipFill>
        <p:spPr>
          <a:xfrm>
            <a:off x="2412999" y="904826"/>
            <a:ext cx="7366001" cy="5048348"/>
          </a:xfrm>
        </p:spPr>
      </p:pic>
    </p:spTree>
    <p:extLst>
      <p:ext uri="{BB962C8B-B14F-4D97-AF65-F5344CB8AC3E}">
        <p14:creationId xmlns:p14="http://schemas.microsoft.com/office/powerpoint/2010/main" val="346613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25C6-F3C7-4105-96F0-3D9A0D97A7EB}"/>
              </a:ext>
            </a:extLst>
          </p:cNvPr>
          <p:cNvSpPr>
            <a:spLocks noGrp="1"/>
          </p:cNvSpPr>
          <p:nvPr>
            <p:ph type="title"/>
          </p:nvPr>
        </p:nvSpPr>
        <p:spPr>
          <a:xfrm>
            <a:off x="152400" y="97972"/>
            <a:ext cx="11201400" cy="838200"/>
          </a:xfrm>
        </p:spPr>
        <p:txBody>
          <a:bodyPr/>
          <a:lstStyle/>
          <a:p>
            <a:r>
              <a:rPr lang="en-ZA" b="1" dirty="0">
                <a:effectLst>
                  <a:outerShdw blurRad="38100" dist="38100" dir="2700000" algn="tl">
                    <a:srgbClr val="000000">
                      <a:alpha val="43137"/>
                    </a:srgbClr>
                  </a:outerShdw>
                </a:effectLst>
              </a:rPr>
              <a:t>Workshop Layouts</a:t>
            </a:r>
          </a:p>
        </p:txBody>
      </p:sp>
      <p:sp>
        <p:nvSpPr>
          <p:cNvPr id="3" name="Content Placeholder 2">
            <a:extLst>
              <a:ext uri="{FF2B5EF4-FFF2-40B4-BE49-F238E27FC236}">
                <a16:creationId xmlns:a16="http://schemas.microsoft.com/office/drawing/2014/main" id="{3EB9EC4D-32B4-4478-B93A-25C7E61D6EB6}"/>
              </a:ext>
            </a:extLst>
          </p:cNvPr>
          <p:cNvSpPr>
            <a:spLocks noGrp="1"/>
          </p:cNvSpPr>
          <p:nvPr>
            <p:ph idx="1"/>
          </p:nvPr>
        </p:nvSpPr>
        <p:spPr>
          <a:xfrm>
            <a:off x="152399" y="1034142"/>
            <a:ext cx="11908971" cy="5725885"/>
          </a:xfrm>
        </p:spPr>
        <p:txBody>
          <a:bodyPr/>
          <a:lstStyle/>
          <a:p>
            <a:pPr marL="0" indent="0">
              <a:buNone/>
            </a:pPr>
            <a:r>
              <a:rPr lang="en-ZA" b="1" dirty="0">
                <a:effectLst>
                  <a:outerShdw blurRad="38100" dist="38100" dir="2700000" algn="tl">
                    <a:srgbClr val="000000">
                      <a:alpha val="43137"/>
                    </a:srgbClr>
                  </a:outerShdw>
                </a:effectLst>
              </a:rPr>
              <a:t>Product Layout</a:t>
            </a:r>
          </a:p>
          <a:p>
            <a:r>
              <a:rPr lang="en-ZA" sz="2200" dirty="0"/>
              <a:t>The product layout ensures that the machines are arranged in the sequence in which operations are carried out, so that the product of first machine is processed by the adjacent machine, the product of that machine by the next machine in the line, and so on until the finished product leaves the last machine.</a:t>
            </a:r>
          </a:p>
          <a:p>
            <a:pPr marL="0" indent="0">
              <a:buNone/>
            </a:pPr>
            <a:r>
              <a:rPr lang="en-ZA" sz="2200" b="1" dirty="0"/>
              <a:t>Advantages of the product layout of machines:</a:t>
            </a:r>
          </a:p>
          <a:p>
            <a:r>
              <a:rPr lang="en-ZA" sz="2200" dirty="0"/>
              <a:t>Handling of material is limited to a minimum.</a:t>
            </a:r>
          </a:p>
          <a:p>
            <a:r>
              <a:rPr lang="en-ZA" sz="2200" dirty="0"/>
              <a:t>Time period of manufacturing cycle is less.</a:t>
            </a:r>
          </a:p>
          <a:p>
            <a:r>
              <a:rPr lang="en-ZA" sz="2200" dirty="0"/>
              <a:t>Production control is almost automatic.</a:t>
            </a:r>
          </a:p>
          <a:p>
            <a:r>
              <a:rPr lang="en-ZA" sz="2200" dirty="0"/>
              <a:t>Control over operations is easier.</a:t>
            </a:r>
          </a:p>
          <a:p>
            <a:r>
              <a:rPr lang="en-ZA" sz="2200" dirty="0"/>
              <a:t>Greater use of unskilled labour is possible.</a:t>
            </a:r>
          </a:p>
          <a:p>
            <a:r>
              <a:rPr lang="en-ZA" sz="2200" dirty="0"/>
              <a:t>Less total inspection is required.</a:t>
            </a:r>
          </a:p>
          <a:p>
            <a:r>
              <a:rPr lang="en-ZA" sz="2200" dirty="0"/>
              <a:t>Less total floor space is needed per unit of production.</a:t>
            </a:r>
          </a:p>
          <a:p>
            <a:endParaRPr lang="en-ZA" sz="2200" dirty="0"/>
          </a:p>
        </p:txBody>
      </p:sp>
    </p:spTree>
    <p:extLst>
      <p:ext uri="{BB962C8B-B14F-4D97-AF65-F5344CB8AC3E}">
        <p14:creationId xmlns:p14="http://schemas.microsoft.com/office/powerpoint/2010/main" val="3664729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2341</Words>
  <Application>Microsoft Office PowerPoint</Application>
  <PresentationFormat>Widescreen</PresentationFormat>
  <Paragraphs>118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SAFETY</vt:lpstr>
      <vt:lpstr>Joining Equipment </vt:lpstr>
      <vt:lpstr>Arc Welding Equipment</vt:lpstr>
      <vt:lpstr>PowerPoint Presentation</vt:lpstr>
      <vt:lpstr>Gas Welding Equipment </vt:lpstr>
      <vt:lpstr>PowerPoint Presentation</vt:lpstr>
      <vt:lpstr>PowerPoint Presentation</vt:lpstr>
      <vt:lpstr>PowerPoint Presentation</vt:lpstr>
      <vt:lpstr>Workshop Layouts</vt:lpstr>
      <vt:lpstr>PowerPoint Presentation</vt:lpstr>
      <vt:lpstr>PowerPoint Presentation</vt:lpstr>
      <vt:lpstr>PowerPoint Presentation</vt:lpstr>
      <vt:lpstr>Analysing the OHS Act and Regulations</vt:lpstr>
      <vt:lpstr>OHS Act</vt:lpstr>
      <vt:lpstr>PowerPoint Presentation</vt:lpstr>
      <vt:lpstr>PowerPoint Presentation</vt:lpstr>
      <vt:lpstr>PowerPoint Presentation</vt:lpstr>
      <vt:lpstr>PowerPoint Presentation</vt:lpstr>
      <vt:lpstr>SELF – EVALUATING ACTIVITY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Chantelle Beck</dc:creator>
  <cp:lastModifiedBy>Marembo T</cp:lastModifiedBy>
  <cp:revision>135</cp:revision>
  <dcterms:created xsi:type="dcterms:W3CDTF">2020-08-19T13:58:31Z</dcterms:created>
  <dcterms:modified xsi:type="dcterms:W3CDTF">2020-09-12T04:25:10Z</dcterms:modified>
</cp:coreProperties>
</file>